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300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50657-6B59-4941-AADE-F05FD26735EF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45655-1A70-4859-BEB6-34FD13B2D95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114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5586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382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556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058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249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835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763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821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539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0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92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421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2E339-EA34-4958-B531-0D2D50BC2AF0}" type="datetimeFigureOut">
              <a:rPr lang="th-TH" smtClean="0"/>
              <a:t>20/01/64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5CC1-4D65-46BF-AB67-0E663CBBF9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355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15832" y="-12822"/>
            <a:ext cx="9036496" cy="6789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935" dirty="0"/>
          </a:p>
        </p:txBody>
      </p: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xmlns="" id="{895AE48A-4033-4DCF-BFBE-453A6C1F1E1E}"/>
              </a:ext>
            </a:extLst>
          </p:cNvPr>
          <p:cNvGrpSpPr/>
          <p:nvPr/>
        </p:nvGrpSpPr>
        <p:grpSpPr>
          <a:xfrm>
            <a:off x="4015990" y="1551215"/>
            <a:ext cx="478222" cy="203227"/>
            <a:chOff x="2358165" y="2240644"/>
            <a:chExt cx="921021" cy="293550"/>
          </a:xfrm>
        </p:grpSpPr>
        <p:sp>
          <p:nvSpPr>
            <p:cNvPr id="9" name="สี่เหลี่ยมผืนผ้า: มุมมน 8">
              <a:extLst>
                <a:ext uri="{FF2B5EF4-FFF2-40B4-BE49-F238E27FC236}">
                  <a16:creationId xmlns:a16="http://schemas.microsoft.com/office/drawing/2014/main" xmlns="" id="{0E702272-8F4A-4170-B1E6-A71D89162F8C}"/>
                </a:ext>
              </a:extLst>
            </p:cNvPr>
            <p:cNvSpPr/>
            <p:nvPr/>
          </p:nvSpPr>
          <p:spPr>
            <a:xfrm>
              <a:off x="2358165" y="2383886"/>
              <a:ext cx="848873" cy="1503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727"/>
            </a:p>
          </p:txBody>
        </p:sp>
        <p:sp>
          <p:nvSpPr>
            <p:cNvPr id="10" name="สี่เหลี่ยมผืนผ้า: มุมมน 9">
              <a:extLst>
                <a:ext uri="{FF2B5EF4-FFF2-40B4-BE49-F238E27FC236}">
                  <a16:creationId xmlns:a16="http://schemas.microsoft.com/office/drawing/2014/main" xmlns="" id="{149E3E69-AD73-4B9B-9F02-F7698A3C0CF3}"/>
                </a:ext>
              </a:extLst>
            </p:cNvPr>
            <p:cNvSpPr/>
            <p:nvPr/>
          </p:nvSpPr>
          <p:spPr>
            <a:xfrm>
              <a:off x="2960714" y="2240644"/>
              <a:ext cx="318472" cy="1503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727"/>
            </a:p>
          </p:txBody>
        </p:sp>
      </p:grpSp>
      <p:graphicFrame>
        <p:nvGraphicFramePr>
          <p:cNvPr id="15" name="ตาราง 15">
            <a:extLst>
              <a:ext uri="{FF2B5EF4-FFF2-40B4-BE49-F238E27FC236}">
                <a16:creationId xmlns:a16="http://schemas.microsoft.com/office/drawing/2014/main" xmlns="" id="{0651F8B1-C183-4990-BAE0-BC705B438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166075"/>
              </p:ext>
            </p:extLst>
          </p:nvPr>
        </p:nvGraphicFramePr>
        <p:xfrm>
          <a:off x="-8287" y="44624"/>
          <a:ext cx="5930463" cy="681337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51865">
                  <a:extLst>
                    <a:ext uri="{9D8B030D-6E8A-4147-A177-3AD203B41FA5}">
                      <a16:colId xmlns:a16="http://schemas.microsoft.com/office/drawing/2014/main" xmlns="" val="2032159593"/>
                    </a:ext>
                  </a:extLst>
                </a:gridCol>
                <a:gridCol w="1833830">
                  <a:extLst>
                    <a:ext uri="{9D8B030D-6E8A-4147-A177-3AD203B41FA5}">
                      <a16:colId xmlns:a16="http://schemas.microsoft.com/office/drawing/2014/main" xmlns="" val="3496409310"/>
                    </a:ext>
                  </a:extLst>
                </a:gridCol>
                <a:gridCol w="1844768">
                  <a:extLst>
                    <a:ext uri="{9D8B030D-6E8A-4147-A177-3AD203B41FA5}">
                      <a16:colId xmlns:a16="http://schemas.microsoft.com/office/drawing/2014/main" xmlns="" val="4207845170"/>
                    </a:ext>
                  </a:extLst>
                </a:gridCol>
              </a:tblGrid>
              <a:tr h="902140"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 b="1" u="none" strike="noStrike" cap="non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ประเด็นขอความร่วมมือในการดำเนินงาน</a:t>
                      </a:r>
                      <a:r>
                        <a:rPr lang="th-TH" sz="2400" b="1" u="none" strike="noStrike" cap="none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ร่วมกับสำนักงานสาธารณสุขจังหวัด </a:t>
                      </a:r>
                      <a:r>
                        <a:rPr lang="th-TH" sz="2400" b="1" u="none" strike="noStrike" cap="none" dirty="0" err="1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อปท</a:t>
                      </a:r>
                      <a:r>
                        <a:rPr lang="th-TH" sz="2400" b="1" u="none" strike="noStrike" cap="none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. และ </a:t>
                      </a:r>
                      <a:r>
                        <a:rPr lang="th-TH" sz="2400" b="1" u="none" strike="noStrike" cap="none" dirty="0" err="1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พชอ</a:t>
                      </a:r>
                      <a:r>
                        <a:rPr lang="th-TH" sz="2400" b="1" u="none" strike="noStrike" cap="none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.</a:t>
                      </a:r>
                      <a:endParaRPr lang="th-TH" sz="24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6563466"/>
                  </a:ext>
                </a:extLst>
              </a:tr>
              <a:tr h="66867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itchFamily="34" charset="-34"/>
                          <a:cs typeface="TH SarabunPSK" pitchFamily="34" charset="-34"/>
                        </a:rPr>
                        <a:t>สำนักงานสาธารณสุขจังหวัด </a:t>
                      </a:r>
                    </a:p>
                    <a:p>
                      <a:pPr algn="ctr"/>
                      <a:r>
                        <a:rPr lang="th-TH" sz="1600" b="1" dirty="0">
                          <a:latin typeface="TH SarabunPSK" pitchFamily="34" charset="-34"/>
                          <a:cs typeface="TH SarabunPSK" pitchFamily="34" charset="-34"/>
                        </a:rPr>
                        <a:t>(สสจ.)</a:t>
                      </a:r>
                    </a:p>
                  </a:txBody>
                  <a:tcPr marT="60960" marB="60960">
                    <a:solidFill>
                      <a:srgbClr val="B4E0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u="none" strike="noStrike" cap="non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องค์กรปกครองส่วนท้องถิ่น </a:t>
                      </a:r>
                    </a:p>
                    <a:p>
                      <a:pPr algn="ctr"/>
                      <a:r>
                        <a:rPr lang="th-TH" sz="1600" b="1" u="none" strike="noStrike" cap="non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(อปท.) 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u="none" strike="noStrike" cap="non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  <a:sym typeface="Arial"/>
                        </a:rPr>
                        <a:t>คณะกรรมการพัฒนาคุณภาพชีวิตระดับอำเภอ (พชอ.)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4436537"/>
                  </a:ext>
                </a:extLst>
              </a:tr>
              <a:tr h="4833966"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สื่อสารนโยบาย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การส่งเสริมกิจกรรมทางกาย การออกกำลังกาย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การนอน 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/โภชนาการ/การดูแลสุขภาพช่องปากประชาสัมพันธ์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การร่วมกิจกรรมให้ถึงประชาชนทั่วประเทศ เป้าหมาย  </a:t>
                      </a:r>
                      <a:r>
                        <a:rPr lang="th-TH" sz="12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ตามที่ศูนย์อนามัยกระจายไปแต่ละจังหวัด</a:t>
                      </a:r>
                      <a:r>
                        <a:rPr lang="en-US" sz="12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 </a:t>
                      </a:r>
                      <a:endParaRPr lang="th-TH" sz="1200" b="1" i="0" u="none" strike="noStrike" cap="none" dirty="0" smtClean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จัด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กิจกรรมก้าวท้าใจ 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Season 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3 ระดับพื้นที่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ส่งเสริมสุขภาพวัยทำงาน ในสถานประกอบการและในชุมชนอย่าง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ต่อเนื่อง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กำกับติดตาม กระตุ้นสมาชิกสมัครต่อเนื่อง โดยมอบหมายผู้รับผิดชอบวิเคราะห์ และจัดมาตรการกระตุ้นยอดข้อมูลสถิติผู้สมัครจาก 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web 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10 ล้านครอบครัวฯ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https://activefam.anamai.moph.go.th/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ขับเคลื่อนการดำเนินงานร่วมกับผู้รับผิดชอบงานจากศูนย์อนามัยในการ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พัฒนาเมนูชูสุขภาพ  </a:t>
                      </a:r>
                      <a:r>
                        <a:rPr lang="th-TH" sz="1200" b="1" i="0" u="none" strike="noStrike" cap="none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อย่างน้อยจังหวัด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ละ 20 </a:t>
                      </a:r>
                      <a:r>
                        <a:rPr lang="th-TH" sz="1200" b="1" i="0" u="none" strike="noStrike" cap="none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ร้าน               โรง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อาหารปลอดภัยใส่ใจ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สุขภาพ (</a:t>
                      </a: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Healthy </a:t>
                      </a: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Canteen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)ใน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โรงอาหารสถานประกอบการภาครัฐ/เอกชน โรงเรียน/หน่วยงานภาครัฐและ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เอกชน จังหวัดละ 1 แห่ง และ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พัฒนา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Street Food Good </a:t>
                      </a: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 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ตลาดสดน่าซื้อ จังหวัด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ละ 1 แห่ง 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</a:t>
                      </a:r>
                      <a:endParaRPr lang="en-US" sz="1200" b="1" i="0" u="none" strike="noStrike" cap="none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</a:txBody>
                  <a:tcPr marT="60960" marB="60960">
                    <a:solidFill>
                      <a:srgbClr val="B4E0C5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ผลักดันนโยบายการส่งเสริมการออกกำลังกายเป็นนโยบายสำคัญของหน่วยงาน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200" b="1" i="0" u="none" strike="noStrike" cap="none" spc="-40" baseline="0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สื่อสารนโยบายการส่งเสริมการออกกำลังกายให้กับหน่วยงาน</a:t>
                      </a: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ภายใต้สังกัด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สนับสนุนทรัพยากร (งบประมาณ บุคลากร เครื่องมือ) เพื่อขับเคลื่อนการดำเนินงานส่งเสริมการออกกำลังกายในพื้นที่อย่างต่อเนื่อง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พัฒนาสิ่งแวดล้อมให้เอื้อต่อการ                                 ออกกำลังกายของปชช.ในพื้นที่ (สวนสาธารณะ/ลานกีฬา/พื้นที่สีเขียว)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ประชาสัมพันธ์ เชิญชวนบุคลากรและประชาชน สมัครเข้าร่วมกิจกรรมก้าวท้า</a:t>
                      </a:r>
                      <a:r>
                        <a:rPr lang="th-TH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ใจ  และ </a:t>
                      </a:r>
                      <a:r>
                        <a:rPr lang="en-US" sz="12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platform</a:t>
                      </a:r>
                      <a:r>
                        <a:rPr lang="th-TH" sz="12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ด้านโภชนาการ</a:t>
                      </a:r>
                      <a:endParaRPr lang="th-TH" sz="1200" b="1" i="0" u="none" strike="noStrike" cap="none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v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ขับเคลื่อนการดำเนินงานร่วมกับผู้รับผิดชอบงานจากศูนย์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อนามัยและสำนักงานสาธารณสุขจังหวัดใน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การส่งเสริมสุขภาพประชาชนในชุมชนและในสถานประกอบการ</a:t>
                      </a:r>
                      <a:r>
                        <a:rPr lang="th-TH" sz="11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พัฒนาเมนูชูสุขภาพ โรง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อาหารปลอดภัยใส่ใจ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สุขภาพ (</a:t>
                      </a:r>
                      <a:r>
                        <a:rPr lang="en-US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Healthy Canteen)</a:t>
                      </a:r>
                      <a:r>
                        <a:rPr lang="en-US" sz="1100" b="1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ในโรงอาหาร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สถานประกอบการภาครัฐ/เอกชน โรงเรียน/หน่วยงานภาครัฐและเอกชนและพัฒนา</a:t>
                      </a:r>
                      <a:r>
                        <a:rPr lang="en-US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Street Food Good </a:t>
                      </a:r>
                      <a:r>
                        <a:rPr lang="en-US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 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ตลาดสดน่าซื้อ อย่างน้อยจังหวัดละ 1 แห่ง</a:t>
                      </a:r>
                      <a:endParaRPr lang="en-US" sz="1100" b="1" i="0" u="none" strike="noStrike" cap="none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สน</a:t>
                      </a:r>
                      <a:r>
                        <a:rPr lang="th-TH" sz="1100" b="1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ัน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สน</a:t>
                      </a:r>
                      <a:r>
                        <a:rPr lang="th-TH" sz="1100" b="1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ุนแ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ละผลักดันนโยบายการส่งเสริมการออกกำลังกายเข้าในวาระคณะกรรมการพัฒนาคุณภาพชีวิตระดับอำเภอ (พชอ.) เพื่อให้เป็นหนึ่งในนโยบายหลักในการดำเนินงานของอำเภอ 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ขับเคลื่อนการดำเนินงานส่งเสริมการ          ออกกำลังกายผ่านกลไกของคณะทำงาน พชอ.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จัดกิจกรรมก้าวท้าใจ </a:t>
                      </a:r>
                      <a:r>
                        <a:rPr lang="en-US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Season 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3                               ระดับพื้นที่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ขับเคลื่อนการดำเนินงานส่งเสริมการ        ออกกำลังกายในพื้นที่อย่างต่อเนื่อง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ประชาสัมพันธ์ เชิญชวนบุคลากรและปชช. สมัครเข้าร่วมกิจกรรมก้าวท้าใจ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ขับเคลื่อนการดำเนินงานร่วมกับผู้รับผิดชอบงานจากศูนย์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อนามัย สำนักงานสาธารณสุขจังหวัด และ </a:t>
                      </a:r>
                      <a:r>
                        <a:rPr lang="th-TH" sz="11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อปท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.ใน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การ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พัฒนาเมนูชูสุขภาพ               โรง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อาหารปลอดภัยใส่ใจ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สุขภาพ (</a:t>
                      </a:r>
                      <a:r>
                        <a:rPr lang="en-US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Healthy Canteen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)ใน</a:t>
                      </a:r>
                      <a:r>
                        <a:rPr lang="th-TH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โรงอาหารสถานประกอบการภาครัฐ/เอกชน โรงเรียน/หน่วยงานภาครัฐและเอกชนและพัฒนา</a:t>
                      </a:r>
                      <a:r>
                        <a:rPr lang="en-US" sz="11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Street Food Good </a:t>
                      </a:r>
                      <a:r>
                        <a:rPr lang="en-US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Health</a:t>
                      </a:r>
                      <a:r>
                        <a:rPr lang="th-TH" sz="11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  <a:sym typeface="Arial"/>
                        </a:rPr>
                        <a:t> ตลาดสดน่าซื้อ อย่างน้อยจังหวัดละ 1 แห่ง</a:t>
                      </a:r>
                      <a:endParaRPr lang="en-US" sz="1100" b="1" i="0" u="none" strike="noStrike" cap="none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sz="1100" b="1" i="0" u="none" strike="noStrike" cap="none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  <a:sym typeface="Arial"/>
                      </a:endParaRPr>
                    </a:p>
                  </a:txBody>
                  <a:tcPr marT="60960" marB="6096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7717357"/>
                  </a:ext>
                </a:extLst>
              </a:tr>
            </a:tbl>
          </a:graphicData>
        </a:graphic>
      </p:graphicFrame>
      <p:sp>
        <p:nvSpPr>
          <p:cNvPr id="16" name="Arrow: Pentagon 47">
            <a:extLst>
              <a:ext uri="{FF2B5EF4-FFF2-40B4-BE49-F238E27FC236}">
                <a16:creationId xmlns:a16="http://schemas.microsoft.com/office/drawing/2014/main" xmlns="" id="{14506B45-3A92-47EB-B64C-5EADE4E4B255}"/>
              </a:ext>
            </a:extLst>
          </p:cNvPr>
          <p:cNvSpPr/>
          <p:nvPr/>
        </p:nvSpPr>
        <p:spPr>
          <a:xfrm>
            <a:off x="5922177" y="0"/>
            <a:ext cx="3107426" cy="548496"/>
          </a:xfrm>
          <a:prstGeom prst="homePlate">
            <a:avLst/>
          </a:prstGeom>
          <a:ln w="28575"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กิจกรรมที่กรมอนามัยสนับสนุน</a:t>
            </a:r>
          </a:p>
        </p:txBody>
      </p:sp>
      <p:sp>
        <p:nvSpPr>
          <p:cNvPr id="18" name="สี่เหลี่ยมผืนผ้า 17">
            <a:extLst>
              <a:ext uri="{FF2B5EF4-FFF2-40B4-BE49-F238E27FC236}">
                <a16:creationId xmlns:a16="http://schemas.microsoft.com/office/drawing/2014/main" xmlns="" id="{7CE721E1-43F7-4AB4-8BC8-D275F53C5EB9}"/>
              </a:ext>
            </a:extLst>
          </p:cNvPr>
          <p:cNvSpPr/>
          <p:nvPr/>
        </p:nvSpPr>
        <p:spPr>
          <a:xfrm>
            <a:off x="5917414" y="692696"/>
            <a:ext cx="3234914" cy="6165304"/>
          </a:xfrm>
          <a:prstGeom prst="rect">
            <a:avLst/>
          </a:prstGeom>
          <a:ln w="28575"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marL="178038" indent="-178038">
              <a:buAutoNum type="arabicPeriod"/>
            </a:pP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แนวทางการดำเนินงานส่งเสริมสุขภาพประชาชนในสถานประกอบการ (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10 packages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sz="16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Platform 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การส่งเสริมการออกกำลังกายของปชช.               ก้าวท้าใจ 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Season 3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พร้อมการจัดการด้านข้อมูล และระบบรายงาน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  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Logo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info graphic video clip 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ออกกำลังกาย และประชาสัมพันธ์ </a:t>
            </a:r>
            <a:r>
              <a:rPr lang="th-TH" sz="1600" b="1" spc="-4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คลิปเสียงโปรโมทการออกกำลังกายโดย รมช.      </a:t>
            </a:r>
            <a:endParaRPr lang="en-US" sz="1600" b="1" spc="-4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หลักสูตรอบรมด้านอาหารและโภชนาการออนไลน์ สำหรับเจ้าหน้าที่ผู้รับผิดชอบงาน ผู้ประกอบการร้านอาหารและประชาชนทั่วไป</a:t>
            </a:r>
            <a:endParaRPr lang="en-US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โปรแกรมคำนวณปริมาณสารอาหาร</a:t>
            </a:r>
            <a:endParaRPr lang="en-US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เกณฑ์รับรองมาตรฐานโรงอาหารปลอดภัยใส่ใจสุขภาพ (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Healthy Canteen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คู่มือการดำเนินงาน 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Healthy Canteen 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และแนวทางการดำเนินงานเมนูชูสุขภาพ</a:t>
            </a:r>
            <a:endParaRPr lang="en-US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ศูนย์</a:t>
            </a:r>
            <a:r>
              <a:rPr lang="th-TH" sz="1600" b="1" spc="-6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อนามัยทั่วประเทศ และสถาบันพัฒนาสุขภาวะเขตเมือง ทำหน้าที่เป็นที่ปรึกษาระดับเขต โดย ชี้แจง ถ่ายทอดให้คำปรึกษาเรื่องนโยบาย โดยสอดคล้องเหมาะสมตามบริบทพื้นที่ </a:t>
            </a:r>
            <a:endParaRPr lang="en-US" sz="1600" b="1" spc="-6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8038" indent="-178038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รางวัล และโล่ประกาศเกียรติคุณต่าง ๆ </a:t>
            </a:r>
            <a:endParaRPr lang="en-US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13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626</Words>
  <Application>Microsoft Office PowerPoint</Application>
  <PresentationFormat>นำเสนอทางหน้าจอ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Mr.KKD</cp:lastModifiedBy>
  <cp:revision>5</cp:revision>
  <dcterms:created xsi:type="dcterms:W3CDTF">2020-11-10T03:55:51Z</dcterms:created>
  <dcterms:modified xsi:type="dcterms:W3CDTF">2021-01-20T09:44:54Z</dcterms:modified>
</cp:coreProperties>
</file>