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30"/>
  </p:handoutMasterIdLst>
  <p:sldIdLst>
    <p:sldId id="257" r:id="rId4"/>
    <p:sldId id="274" r:id="rId5"/>
    <p:sldId id="258" r:id="rId6"/>
    <p:sldId id="259" r:id="rId7"/>
    <p:sldId id="270" r:id="rId8"/>
    <p:sldId id="269" r:id="rId9"/>
    <p:sldId id="260" r:id="rId10"/>
    <p:sldId id="261" r:id="rId11"/>
    <p:sldId id="271" r:id="rId12"/>
    <p:sldId id="262" r:id="rId13"/>
    <p:sldId id="263" r:id="rId14"/>
    <p:sldId id="264" r:id="rId15"/>
    <p:sldId id="265" r:id="rId16"/>
    <p:sldId id="266" r:id="rId17"/>
    <p:sldId id="267" r:id="rId18"/>
    <p:sldId id="280" r:id="rId19"/>
    <p:sldId id="276" r:id="rId20"/>
    <p:sldId id="277" r:id="rId21"/>
    <p:sldId id="278" r:id="rId22"/>
    <p:sldId id="279" r:id="rId23"/>
    <p:sldId id="272" r:id="rId24"/>
    <p:sldId id="281" r:id="rId25"/>
    <p:sldId id="282" r:id="rId26"/>
    <p:sldId id="283" r:id="rId27"/>
    <p:sldId id="256" r:id="rId28"/>
    <p:sldId id="273" r:id="rId2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8953C-14E7-4865-8036-3B44E682DF6E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278E1-78C4-4E54-A7E7-26C303D19C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D242-EA80-48C0-90E8-3C0C9EF6DDA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E71A3-5EDA-45AF-A58E-A0DBEB7E704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B71FE-B33B-4AAF-BA3E-96D2E5FD8271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5C8E-9A75-49BC-91B9-4A1BE5141B41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F03C5-DEC6-4BCF-8F91-90E62464BE5B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A78DF-74CA-43C8-8B39-4317126BA56F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F1BE-575A-4D59-932B-94B5B39E1790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1965-5276-4370-B36D-88F680FA21FA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9E0A-A01D-4B90-AEC2-949C4A8EC731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BDA1-7253-405F-8D91-18B1E06C950A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695F-8E92-4F57-A0E3-359FF516AE3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D43C-BF85-4054-8F7D-547DEFE71BAE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D019-B727-47C3-B59F-33F5E8578D9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7042-71F2-49D2-9876-3813F862CA3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4F23B-ED2F-486B-9210-308E7A4CBE66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034F-BCEE-4FE5-ADB2-ADE12576D55A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F1411-6ECC-485D-A670-6441F1C0BDEC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C6923-533D-40BE-9C93-8E7D3E8C840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082AE-A596-4FD8-BCD8-6A7FA7C28921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6E993-661B-4AF5-9335-D594E74A516E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7AF3-FC24-41F5-8154-41A2F92A804A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98BCD-850E-4563-9867-E3AC9B441F3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84D85-ACA3-4568-86F3-2D371ED80CD6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6D2BB-36C0-48FA-87D8-20857D47063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EF882-E6CB-4DB4-85D4-136EBF9B1825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44B7D-9234-4FF9-8B36-8757795149C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8506-6F11-4E47-9C1E-96BDDF544A2E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479F-C9BF-4736-9F3E-FE2D747AC742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77DAD-401D-4CFC-8F21-BCDE25F7D15A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81131-A425-4258-BFEC-ADCD537AB7A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F2682-68B8-42EF-BD1C-F0F0E3F65FD1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8933A-DCFD-4ED5-8525-DF23CEBD6A0E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D2AC-23D2-4485-A7DC-BCEF077039F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129FB-BBEA-4B94-811B-9BE967530210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B32DE-8C48-4B29-B954-986582B1DF8E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D8E3-EDFA-4810-9723-708B51C6562F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4A4A-491A-4215-9A6F-69C822038E6B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FF41-3A95-4082-91FD-AE3E4FFAF30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BD747-F4A7-4F56-8759-5971B9202172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89B3-EB2F-4976-BC0B-383C0593900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CBCDF-3BBC-4147-8203-A116A66E273F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6308-D29D-4687-AFA1-F8DE9DED9912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088DA-1EE1-4367-891F-0D7EB63D74F6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32F70-D1A8-488E-96E4-BA5825A4AB21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C4EC6-A437-4CD2-94FD-F015132F87DF}" type="datetimeFigureOut">
              <a:rPr lang="th-TH" smtClean="0"/>
              <a:pPr/>
              <a:t>07/03/56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BAF57-50D1-459F-8781-E5641D3A058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5B191C-91A5-4272-8932-8F430E3244C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1C19F9-D18A-4A64-979B-A104D473396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083169-A30A-4B01-AF2F-11F76440BC69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07/03/56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97E76A-D8D0-4F29-8BBA-D88D01C10CA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371600" y="2643182"/>
            <a:ext cx="7772400" cy="1470025"/>
          </a:xfrm>
        </p:spPr>
        <p:txBody>
          <a:bodyPr/>
          <a:lstStyle/>
          <a:p>
            <a:pPr eaLnBrk="1" hangingPunct="1"/>
            <a:r>
              <a:rPr lang="th-TH" sz="4000" dirty="0" smtClean="0">
                <a:latin typeface="Tahoma" pitchFamily="34" charset="0"/>
                <a:cs typeface="Tahoma" pitchFamily="34" charset="0"/>
              </a:rPr>
              <a:t>โครงการโรงพยาบาลส่งเสริมสุขภาพด้านอาหารและโภชนาการ</a:t>
            </a:r>
          </a:p>
        </p:txBody>
      </p:sp>
      <p:pic>
        <p:nvPicPr>
          <p:cNvPr id="4099" name="รูปภาพ 3" descr="logoBo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4450" y="0"/>
            <a:ext cx="27495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750" y="6323013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6182" y="3929066"/>
            <a:ext cx="560762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นาง สุจิตต์ สาลีพันธ์</a:t>
            </a:r>
          </a:p>
          <a:p>
            <a:r>
              <a:rPr lang="th-TH" b="1" dirty="0" smtClean="0"/>
              <a:t> นักวิชาการสาธารณสุขเชี่ยวชาญ </a:t>
            </a:r>
            <a:r>
              <a:rPr lang="en-US" b="1" dirty="0" smtClean="0"/>
              <a:t>(</a:t>
            </a:r>
            <a:r>
              <a:rPr lang="th-TH" b="1" dirty="0" smtClean="0"/>
              <a:t>ด้านโภชนาการ</a:t>
            </a:r>
            <a:r>
              <a:rPr lang="en-US" b="1" dirty="0" smtClean="0"/>
              <a:t>)</a:t>
            </a:r>
            <a:endParaRPr lang="th-TH" b="1" dirty="0" smtClean="0"/>
          </a:p>
          <a:p>
            <a:r>
              <a:rPr lang="th-TH" b="1" dirty="0" smtClean="0"/>
              <a:t>น</a:t>
            </a:r>
            <a:r>
              <a:rPr lang="en-US" b="1" dirty="0" smtClean="0"/>
              <a:t>.</a:t>
            </a:r>
            <a:r>
              <a:rPr lang="th-TH" b="1" dirty="0" smtClean="0"/>
              <a:t>ส</a:t>
            </a:r>
            <a:r>
              <a:rPr lang="en-US" b="1" dirty="0" smtClean="0"/>
              <a:t>.</a:t>
            </a:r>
            <a:r>
              <a:rPr lang="th-TH" b="1" dirty="0" smtClean="0"/>
              <a:t>ทิพรดี คงสุวรรณ</a:t>
            </a:r>
          </a:p>
          <a:p>
            <a:r>
              <a:rPr lang="th-TH" b="1" dirty="0" smtClean="0"/>
              <a:t> นักโภชนาการปฏิบัติการ</a:t>
            </a:r>
          </a:p>
          <a:p>
            <a:r>
              <a:rPr lang="th-TH" b="1" smtClean="0"/>
              <a:t>สำนักโภชนาการ  กรมอนามัย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05" y="214290"/>
          <a:ext cx="9072595" cy="598794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57191"/>
                <a:gridCol w="3663702"/>
                <a:gridCol w="804024"/>
                <a:gridCol w="1383647"/>
                <a:gridCol w="713630"/>
                <a:gridCol w="2150401"/>
              </a:tblGrid>
              <a:tr h="82836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คะแนนที่ได้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</a:tr>
              <a:tr h="4141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6.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สถานที่ประกอบอาหารผู้ป่วยในโรงพยาบาล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</a:tr>
              <a:tr h="232936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6.4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อาหารเฉพาะโรค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(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เบาหวาน ความดันโลหิตสูง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โรค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ไต โรคเก๊าท์ และโรคหลอดเลือดและหัวใจ ฯลฯ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มีเมนูอาหารเฉพาะโรคสำหรับผู้ป่วย และมีการให้คำแนะนำอาหารเฉพาะโรคสำหรับผู้ป่วยและญาติเพื่อนำไปปฏิบัติที่บ้าน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</a:tr>
              <a:tr h="241604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6.5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อาหารเมนูชูสุขภาพสำหรับผู้ป่วยทั่วไป/เจ้าหน้าที่ 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เฉพาะโรงพยาบาลที่ทำอาหารสำหรับเจ้าหน้าที่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อย่างน้อย 1 เมนู/วัน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5 เมนู/สัปดาห์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ไม่มี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มีเมนูชูสุขภาพบริการผู้ป่วยทั่วไปและเจ้าหน้าที่อย่างน้อย 1 เมนูต่อวัน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7665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5452"/>
                <a:gridCol w="3806829"/>
                <a:gridCol w="804026"/>
                <a:gridCol w="1383652"/>
                <a:gridCol w="713632"/>
                <a:gridCol w="2150409"/>
              </a:tblGrid>
              <a:tr h="53580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คะแนนที่ได้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</a:tr>
              <a:tr h="133444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อาหารเพื่อสุขภาพและอาหารปลอดภัยในร้าน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จำหน่ายอาหารใน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โรงพยาบาล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โรงพยาบาลที่ไม่มีร้านอาหารหรือแผงลอย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ให้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ใส่คะแนนเต็ม ในทุกๆข้อย่อยของข้อ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แล้ว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ข้ามไปทำข้อ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8)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โรงพยาบาลที่มีร้านอาหารหรือแผงลอย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ให้ใส่คะแนนในแต่ละ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หัวข้อตามที่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ปฏิบัติได้จริง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</a:tr>
              <a:tr h="69755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</a:b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7.1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สุ่มตรวจสารปนเปื้อน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ชนิดในวัตถุดิบที่นำมาปรุงอาหาร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บันทึกผลการตรวจ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และแนวทางการแก้ไขเมื่อพบสารปนเปื้อนเกินปริมาณกำหนด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</a:tr>
              <a:tr h="37405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7.1.1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สารฟอกขาว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</a:tr>
              <a:tr h="37405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7.1.2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ฟอร์มาลิน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</a:tr>
              <a:tr h="37405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7.1.3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สารกันรา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</a:tr>
              <a:tr h="37405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7.1.4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บอแรกซ์ 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571480"/>
          <a:ext cx="9144001" cy="6019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5452"/>
                <a:gridCol w="3806827"/>
                <a:gridCol w="804027"/>
                <a:gridCol w="1383653"/>
                <a:gridCol w="713632"/>
                <a:gridCol w="2150410"/>
              </a:tblGrid>
              <a:tr h="63537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คะแนนที่ได้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</a:tr>
              <a:tr h="44356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7.1.5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น้ำมันทอดซ้ำ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</a:tr>
              <a:tr h="44356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7.1.6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สารกำจัดศัตรูพืช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</a:tr>
              <a:tr h="63537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7.1.7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สารเร่งเนื้อแดง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ตรวจ,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ไม่ตรวจ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+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เฉพาะ รพศ. รพท.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หรือ รพช.บางแห่งที่มีการตรวจสอบ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</a:tr>
              <a:tr h="63537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7.1.8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สารปฏิชีวนะ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ตรวจ,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ไม่ตรวจ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+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เฉพาะ รพศ. รพท.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หรือ รพช.บางแห่งที่มีการตรวจสอบ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</a:tr>
              <a:tr h="127074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7.1.9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ความถี่ในการตรวจ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3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เดือนต่อ 1 ครั้ง และทุกครั้งที่มีการเปลี่ยนแหล่งวัตถุดิบ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 3 เดือน/ครั้ง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 6 เดือน/ครั้ง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 ไม่สามารถตรวจตามความถี่ที่กำหนดโดยตรวจ ..........เดือน/ครั้ง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บันทึกความถี่ในการตรวจ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3947" marR="5394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488" y="214290"/>
            <a:ext cx="3494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ร้านจำหน่ายอาหารในโรงพยาบาล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5105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5720"/>
                <a:gridCol w="3726390"/>
                <a:gridCol w="816784"/>
                <a:gridCol w="1405611"/>
                <a:gridCol w="724958"/>
                <a:gridCol w="2184537"/>
              </a:tblGrid>
              <a:tr h="67222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/>
                        <a:t>ที่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คะแนนที่ได้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161080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7.2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ร้านอาหารแผงลอยจำหน่ายอาหารในโรงพยาบาลผ่านเกณฑ์มาตรฐาน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CFGT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ปีละครั้ง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และแผงลอยทั้งหมด</a:t>
                      </a:r>
                      <a:r>
                        <a:rPr lang="th-TH" sz="20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            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ร้าน 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ที่ผ่านเกณฑ์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มาตรฐาน</a:t>
                      </a:r>
                      <a:r>
                        <a:rPr lang="th-TH" sz="2000" b="1" u="dotted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ร้าน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ร้านอาหารที่ผ่านเกณฑ์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CFGT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ร้อย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ละ.................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ผ่านร้อยละ 100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ผ่านอย่างน้อยร้อยละ 50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น้อยกว่าร้อยละ 50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ผ่านการประเมิน /ใบรับรองการผ่านเกณฑ์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CFGT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140786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7.3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ร้านอาหารในโรงพยาบาลอย่างน้อยร้อยละ 50 ผ่านเกณฑ์รับรองร้านอาหารเมนูชูสุขภาพ/เมนูไร้พุง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211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   ร้านอาหารและแผงลอยทั้งหมด</a:t>
                      </a:r>
                      <a:r>
                        <a:rPr lang="th-TH" sz="20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          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ร้าน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   ร้านอาหารที่ผ่านเกณฑ์มาตรฐาน</a:t>
                      </a:r>
                      <a:r>
                        <a:rPr lang="th-TH" sz="20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ร้าน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ร้านอาหารที่ผ่านเกณฑ์เมนูชูสุขภาพร้อย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ละ..............</a:t>
                      </a:r>
                      <a:r>
                        <a:rPr lang="th-TH" sz="2000" b="1" u="dotted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                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ผ่านอย่างน้อยร้อยละ 50 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 ผ่านอย่างน้อยร้อยละ 40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 น้อยกว่าร้อยละ 40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ใบรับรองการผ่านเกณฑ์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เมนูชูสุขภาพ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เมนูไร้พุง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211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5143512"/>
          <a:ext cx="9143999" cy="1295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5719"/>
                <a:gridCol w="3714777"/>
                <a:gridCol w="857256"/>
                <a:gridCol w="1422206"/>
                <a:gridCol w="713632"/>
                <a:gridCol w="2150409"/>
              </a:tblGrid>
              <a:tr h="86777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8.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จัดการประชุมตามแนวทาง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Healthy Meeting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โดยอ้างอิงเกณฑ์เมนูอาหารว่างเพื่อสุขภาพ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อย่างน้อยร้อยละ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50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ของครั้งการจัด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ผ่านอย่างน้อยร้อยละ 50 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ผ่านน้อยกว่าร้อยละ 50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บันทึกการจัดเมนูอาหารว่าง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-72118"/>
          <a:ext cx="9143999" cy="693011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0443"/>
                <a:gridCol w="3861837"/>
                <a:gridCol w="804026"/>
                <a:gridCol w="1461644"/>
                <a:gridCol w="635640"/>
                <a:gridCol w="2150409"/>
              </a:tblGrid>
              <a:tr h="61609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คะแนนที่ได้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</a:tr>
              <a:tr h="63631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9.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การสื่อสารและให้ความรู้กับผู้รับบริการด้านอาหาร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และโภชนาการ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</a:tr>
              <a:tr h="114268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9.1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ให้ความรู้เรื่องโภชนาการที่ดีต่อสุขภาพ เช่น การบริโภคอาหารลด หวาน มัน เค็ม และส่งเสริมการกินผักผลไม้ รวมทั้งอาหารเฉพาะโรคต่างๆ ให้กับผู้ป่วยและญาติผู้ป่วยที่มารับบริการ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บันทึกการปฏิบัติงานและภาพกิจกรรม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</a:tr>
              <a:tr h="67619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9.2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ติดตามเยี่ยมบ้านและให้ความรู้ทางด้านโภชนาการ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บันทึกการปฏิบัติงานและภาพกิจกรรม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</a:tr>
              <a:tr h="67619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9.3 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ประเมินพฤติกรรมการบริโภคอาหารอย่างน้อยปีละ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 ครั้ง ในกลุ่มเสี่ยงและผู้ป่วย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สรุปผลการประเมินพฤติกรรม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</a:tr>
              <a:tr h="157779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9.4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จัดนิทรรศการ การให้ความรู้ด้านโภชนาการ หรือมีมุมส่งเสริมด้านโภชนาการ อย่างน้อยเดือนละ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ครั้ง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เดือนละครั้ง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3 เดือน/ครั้ง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6 เดือน/ครั้ง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น้อยกว่า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เดือน/ครั้ง 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บันทึกการปฏิบัติงานและภาพกิจกรรม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</a:tr>
              <a:tr h="123218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9.5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การมีส่วนร่วมของชุมชนโดยอบรมให้ความรู้กับ </a:t>
                      </a: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เจ้าหน้าที่ สธ หรือ อสม. ให้เจ้าหน้าที่ สธ หรืออส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ม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เป็น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แกนนำในการเผยแพร่ความรู้ ข้อมูลข่าวสาร เกี่ยวกับด้านโภชนาการและอาหารปลอดภัย อย่างน้อย 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เดือน/ครั้ง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อย่างน้อย 6 เดือน/ครั้ง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ปีละครั้ง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น้อยกว่าปีละครั้ง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บันทึกการปฏิบัติงานและภาพกิจกรรม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</a:tr>
              <a:tr h="30053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200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723" marR="3672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เกณฑ์การให้คะแนน</a:t>
            </a:r>
            <a:endParaRPr lang="th-TH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714488"/>
            <a:ext cx="7929586" cy="4525963"/>
          </a:xfrm>
        </p:spPr>
        <p:txBody>
          <a:bodyPr/>
          <a:lstStyle/>
          <a:p>
            <a:pPr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รายละเอียดการให้คะแนน (คะแนนเต็ม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200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คะแนน)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ระดับดีเด่น                 ได้คะแนน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200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คะแนน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ระดับดี                    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ได้คะแนน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180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- 199 คะแนน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ระดับพัฒนาได้          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ได้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คะแนน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160 - 179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คะแนน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แบบประเมินพฤติกรรมการบริโภคอาหาร</a:t>
            </a:r>
            <a:endParaRPr lang="th-TH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9.3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ประเมินพฤติกรรมการบริโภคอาหารอย่างน้อยปีละ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ครั้ง ในกลุ่มเสี่ยงและผู้ป่วย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การประเมินตนเองในเรื่อง พฤติกรรมการกิน ออกกำลัง และ อารมณ์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หรืออาจใช้การประเมินพฤติกรรมการบริโภคอาหารตามที่หน่วยงานของท่านมี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ขอให้ท่านขีดเครื่องหมาย  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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(ถูก)    ลงในช่องที่ท่านได้ปฏิบัติเป็นส่วนใหญ่  ตามความเป็นจริง</a:t>
            </a:r>
          </a:p>
          <a:p>
            <a:pPr marL="0" lvl="0" indent="0" algn="just">
              <a:spcBef>
                <a:spcPct val="0"/>
              </a:spcBef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" pitchFamily="2" charset="2"/>
              </a:rPr>
              <a:t>      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ชื่อ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……………………………..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นามสกุล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……………………………………..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    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071678"/>
          <a:ext cx="9143999" cy="4500595"/>
        </p:xfrm>
        <a:graphic>
          <a:graphicData uri="http://schemas.openxmlformats.org/drawingml/2006/table">
            <a:tbl>
              <a:tblPr/>
              <a:tblGrid>
                <a:gridCol w="5262755"/>
                <a:gridCol w="1066948"/>
                <a:gridCol w="1407148"/>
                <a:gridCol w="1407148"/>
              </a:tblGrid>
              <a:tr h="493486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                                  พฤติกรรมที่ปฏิบัติ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ความถี่การปฏิบัติ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7374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ประจำ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ครั้งคราว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ไม่เคยเลย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22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1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.  </a:t>
                      </a: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กินอาหารครบ 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5 </a:t>
                      </a: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หมู่ (ข้าว ผัก ผลไม้ เนื้อสัตว์ นม )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34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2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.  </a:t>
                      </a: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กินอาหารหลากหลาย ไม่ซ้ำซาก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22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3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.   </a:t>
                      </a: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กินผักมากกว่าวันละ 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3 </a:t>
                      </a: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ทัพพี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34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4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.   </a:t>
                      </a: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กินผลไม้วันละ 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2-3 </a:t>
                      </a: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ส่วน  (หนึ่งส่วนเท่ากับ 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6-8</a:t>
                      </a:r>
                      <a:r>
                        <a:rPr lang="th-TH" sz="2400" b="1" dirty="0" smtClean="0">
                          <a:latin typeface="TH SarabunPSK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th-TH" sz="2400" b="1" dirty="0">
                          <a:latin typeface="TH SarabunPSK"/>
                          <a:ea typeface="Times New Roman"/>
                          <a:cs typeface="Cordia New"/>
                        </a:rPr>
                        <a:t>คำ)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22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5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.   </a:t>
                      </a: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กินปลา อย่างน้อยวันละ 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1 </a:t>
                      </a: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มื้อ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34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6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.  </a:t>
                      </a: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กินเนื้อสัตว์ไม่ติดมัน สัปดาห์ละ 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2-3</a:t>
                      </a:r>
                      <a:r>
                        <a:rPr lang="th-TH" sz="2400" b="1" dirty="0" smtClean="0">
                          <a:latin typeface="TH SarabunPSK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th-TH" sz="2400" b="1" dirty="0">
                          <a:latin typeface="TH SarabunPSK"/>
                          <a:ea typeface="Times New Roman"/>
                          <a:cs typeface="Cordia New"/>
                        </a:rPr>
                        <a:t>มื้อ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22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7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.   </a:t>
                      </a: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ดื่มนมขาดมันเนย วันละ </a:t>
                      </a:r>
                      <a:r>
                        <a:rPr lang="th-TH" sz="2400" b="1" dirty="0" smtClean="0">
                          <a:latin typeface="Calibri"/>
                          <a:ea typeface="Times New Roman"/>
                          <a:cs typeface="TH SarabunPSK"/>
                        </a:rPr>
                        <a:t>1-2</a:t>
                      </a:r>
                      <a:r>
                        <a:rPr lang="th-TH" sz="2400" b="1" dirty="0" smtClean="0">
                          <a:latin typeface="TH SarabunPSK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th-TH" sz="2400" b="1" dirty="0">
                          <a:latin typeface="TH SarabunPSK"/>
                          <a:ea typeface="Times New Roman"/>
                          <a:cs typeface="Cordia New"/>
                        </a:rPr>
                        <a:t>แก้ว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  <a:sym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071546"/>
            <a:ext cx="91440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th-TH" sz="1600" b="1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ชื่อ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……………………………..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นามสกุล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…………………………………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…..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เ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พศ..........อายุ........</a:t>
            </a:r>
          </a:p>
          <a:p>
            <a:endParaRPr lang="th-TH" sz="1400" b="1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285852" y="642918"/>
            <a:ext cx="678661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ตัวอย่างแบบ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ประเมินพฤติกรรมการบริโภคอาหาร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lvl="0"/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/>
            </a:r>
            <a:b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/>
            </a:r>
            <a:br>
              <a:rPr lang="th-TH" sz="3200" b="1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การประเมินตนเองในเรื่อง พฤติกรรมการกิน </a:t>
            </a:r>
            <a:b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ออกกำลัง และ อารมณ์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</a:t>
            </a:r>
            <a:r>
              <a:rPr lang="en-US" sz="3200" b="1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(</a:t>
            </a:r>
            <a:r>
              <a:rPr lang="th-TH" sz="3200" b="1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ต่อ</a:t>
            </a:r>
            <a:r>
              <a:rPr lang="en-US" sz="3200" b="1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)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/>
            </a:r>
            <a:b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4421"/>
          <a:ext cx="9144002" cy="5643578"/>
        </p:xfrm>
        <a:graphic>
          <a:graphicData uri="http://schemas.openxmlformats.org/drawingml/2006/table">
            <a:tbl>
              <a:tblPr/>
              <a:tblGrid>
                <a:gridCol w="5466121"/>
                <a:gridCol w="1108178"/>
                <a:gridCol w="1108178"/>
                <a:gridCol w="1461525"/>
              </a:tblGrid>
              <a:tr h="405902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+mn-lt"/>
                          <a:ea typeface="Times New Roman"/>
                          <a:cs typeface="TH SarabunPSK"/>
                        </a:rPr>
                        <a:t>พฤติกรรมที่ปฏิบัติ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+mn-lt"/>
                          <a:ea typeface="Times New Roman"/>
                          <a:cs typeface="TH SarabunPSK"/>
                        </a:rPr>
                        <a:t>ความถี่การปฏิบัติ</a:t>
                      </a:r>
                      <a:endParaRPr lang="en-US" sz="2400" b="1" dirty="0" smtClean="0">
                        <a:latin typeface="+mn-lt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41873">
                <a:tc v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ประจำ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ครั้งคราว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ไม่เคยเลย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41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8. กินอาหารมื้อเย็นห่างจากเวลานอนไม่น้อยกว่า 4 ชั่วโมง</a:t>
                      </a:r>
                      <a:endParaRPr lang="en-US" sz="2400" b="1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7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</a:t>
                      </a:r>
                      <a:r>
                        <a:rPr lang="th-TH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   </a:t>
                      </a: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กินอาหารประเภทต้ม นึ่ง ลวก อบ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4187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10. 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หลีกเลี่ยงอาหารไขมันสูง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7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11.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หลีกเลี่ยงของหวาน และขนมที่มีแป้งและน้ำตาลมาก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7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12.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กินอาหารรสจืด ไม่เติมน้ำปลาหรือเกลือในอาหาร  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4187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13.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เลือกดื่มน้ำเปล่าแทนน้ำอัดลมหรือน้ำหวาน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7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14.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หลีกเลี่ยงเครื่องดื่มที่มีแอลกอฮอล์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/>
            </a:r>
            <a:b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/>
            </a:r>
            <a:br>
              <a:rPr lang="th-TH" sz="3200" b="1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การประเมินตนเองในเรื่อง พฤติกรรมการกิน </a:t>
            </a:r>
            <a:b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ออกกำลัง และ อารมณ์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</a:t>
            </a:r>
            <a:r>
              <a:rPr lang="en-US" sz="3200" b="1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(</a:t>
            </a:r>
            <a:r>
              <a:rPr lang="th-TH" sz="3200" b="1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ต่อ</a:t>
            </a:r>
            <a:r>
              <a:rPr lang="en-US" sz="3200" b="1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)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/>
            </a:r>
            <a:b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428736"/>
          <a:ext cx="9144002" cy="5500386"/>
        </p:xfrm>
        <a:graphic>
          <a:graphicData uri="http://schemas.openxmlformats.org/drawingml/2006/table">
            <a:tbl>
              <a:tblPr/>
              <a:tblGrid>
                <a:gridCol w="5466121"/>
                <a:gridCol w="1108178"/>
                <a:gridCol w="1108178"/>
                <a:gridCol w="1461525"/>
              </a:tblGrid>
              <a:tr h="57116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+mn-lt"/>
                          <a:ea typeface="Times New Roman"/>
                          <a:cs typeface="TH SarabunPSK"/>
                        </a:rPr>
                        <a:t>พฤติกรรมที่ปฏิบัติ</a:t>
                      </a:r>
                      <a:endParaRPr lang="en-US" sz="2800" b="1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+mn-lt"/>
                          <a:ea typeface="Times New Roman"/>
                          <a:cs typeface="TH SarabunPSK"/>
                        </a:rPr>
                        <a:t>ความถี่การปฏิบัติ</a:t>
                      </a:r>
                      <a:endParaRPr lang="en-US" sz="2400" b="1" dirty="0" smtClean="0">
                        <a:latin typeface="+mn-lt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11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ประจำ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ครั้งคราว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alibri"/>
                          <a:ea typeface="Times New Roman"/>
                          <a:cs typeface="TH SarabunPSK"/>
                        </a:rPr>
                        <a:t>ไม่เคยเลย</a:t>
                      </a:r>
                      <a:endParaRPr lang="en-US" sz="24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1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15. อารมณ์ดี ไม่เครียด</a:t>
                      </a:r>
                      <a:endParaRPr lang="en-US" sz="2400" b="1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940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16.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นอนหลับไม่น้อยกว่าวันละ </a:t>
                      </a:r>
                      <a:r>
                        <a:rPr lang="th-TH" sz="24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7-8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ชั่วโมง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940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17.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ออกกำลังสัปดาห์ละ 5 วัน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940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18.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ออกกำลังวันละ 30 นาที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940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19.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ขณะออกกำลังหายใจเร็วขึ้นกว่าปกติและเหงื่อซึม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3969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20. </a:t>
                      </a: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ทุกครั้งวัดรอบเอวได้ไม่เกินเกณฑ์อ้วนลงพุง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     คือเพศหญิงไม่เกิน </a:t>
                      </a:r>
                      <a:r>
                        <a:rPr lang="th-TH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 </a:t>
                      </a: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ซม. และเพศชายไม่เกิน </a:t>
                      </a:r>
                      <a:r>
                        <a:rPr lang="th-TH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90 </a:t>
                      </a: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ซม.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116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                 </a:t>
                      </a: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รวมคะแนนเท่ากับ ..................... คะแนน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750" y="7358090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20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000" dirty="0" smtClean="0">
                <a:latin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cs typeface="Tahoma" pitchFamily="34" charset="0"/>
              </a:rPr>
              <a:t>			    แบบประเมิน</a:t>
            </a:r>
            <a:br>
              <a:rPr lang="th-TH" sz="2000" dirty="0" smtClean="0">
                <a:latin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cs typeface="Tahoma" pitchFamily="34" charset="0"/>
              </a:rPr>
              <a:t>       โครงการโรงพยาบาลส่งเสริมสุขภาพด้านอาหารและโภชนาการ</a:t>
            </a:r>
            <a:endParaRPr lang="th-TH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14348" y="180727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    แบบประเมินโรงพยาบาลส่งเสริมสุขภาพด้านอาหารและโภชนาการ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    โรงพยาบาล</a:t>
            </a:r>
            <a:r>
              <a:rPr kumimoji="0" lang="th-TH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			           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       </a:t>
            </a:r>
            <a:r>
              <a:rPr kumimoji="0" lang="th-TH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" pitchFamily="2" charset="2"/>
              </a:rPr>
              <a:t>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รพศ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" pitchFamily="2" charset="2"/>
              </a:rPr>
              <a:t>. 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รพท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" pitchFamily="2" charset="2"/>
              </a:rPr>
              <a:t>. 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รพช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" pitchFamily="2" charset="2"/>
              </a:rPr>
              <a:t>        </a:t>
            </a:r>
            <a:r>
              <a:rPr kumimoji="0" lang="th-TH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" pitchFamily="2" charset="2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" pitchFamily="2" charset="2"/>
              </a:rPr>
              <a:t>ขนาดเตียง</a:t>
            </a:r>
            <a:r>
              <a:rPr kumimoji="0" lang="th-TH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" pitchFamily="2" charset="2"/>
              </a:rPr>
              <a:t>            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" pitchFamily="2" charset="2"/>
              </a:rPr>
              <a:t>เตียง  จังหวัด</a:t>
            </a:r>
            <a:r>
              <a:rPr kumimoji="0" lang="th-TH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" pitchFamily="2" charset="2"/>
              </a:rPr>
              <a:t>	                      	    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Calibri" pitchFamily="34" charset="0"/>
              <a:cs typeface="TH SarabunPSK" pitchFamily="34" charset="-34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เกณฑ์การให้คะแนน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1571612"/>
            <a:ext cx="9286940" cy="44012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สรุปการประเมิน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ถ้าท่านมีพฤติกรรมในแต่ละข้อ 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ด้วย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ความถี่การปฏิบัติ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ดังนี้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เป็นประจำ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5-7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วันต่อสัปดาห์)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ขอให้ท่านจงปฏิบัติต่อไป             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สะสมคะแนนได้ข้อละ  5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คะแนน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เป็น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ครั้งคราว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1-4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วันต่อสัปดาห์)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ขอให้ท่านจงพยายามปฏิบัติเป็นประจำ  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สะสม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คะแนนได้ข้อละ  3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คะแนน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ไม่เคยเลย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ขอให้ท่านพิจารณาถึงสาเหตุที่ไม่ได้ปฏิบัติเป็นประจำ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แล้วใช้ความพยายามค่อยๆ เปลี่ยนมาปฏิบัติเป็นครั้งคราวหรือ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ปฏิบัติเป็นประจำ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เพื่อ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ประโยชน์ต่อสุขภาพ   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สะสม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คะแนนได้ข้อละ  0 คะแนน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รายงานผลการดำเนินงาน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  <a:noFill/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ทุก รพศ</a:t>
            </a:r>
            <a:r>
              <a:rPr lang="en-US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รพท</a:t>
            </a:r>
            <a:r>
              <a:rPr lang="en-US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รพช</a:t>
            </a:r>
            <a:r>
              <a:rPr lang="en-US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ขอให้</a:t>
            </a:r>
            <a:r>
              <a:rPr lang="th-TH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กรอกรายงาน</a:t>
            </a:r>
            <a:endParaRPr lang="en-US" sz="2800" b="1" dirty="0" smtClean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     -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แบบประเมินโครงการโรงพยาบาลส่งเสริมสุขภาพด้านอาหาร </a:t>
            </a:r>
          </a:p>
          <a:p>
            <a:pPr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    และโภชนาการ</a:t>
            </a:r>
            <a:r>
              <a:rPr lang="th-TH" sz="2800" b="1" i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ภายในเดือนพฤษภาคม</a:t>
            </a:r>
            <a:r>
              <a:rPr lang="th-TH" sz="2800" b="1" i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 กรกฎาคม </a:t>
            </a:r>
            <a:r>
              <a:rPr lang="th-TH" sz="2800" b="1" i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ของทุกปี</a:t>
            </a:r>
            <a:r>
              <a:rPr lang="th-TH" sz="2800" b="1" i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</a:p>
          <a:p>
            <a:pPr>
              <a:buNone/>
            </a:pPr>
            <a:r>
              <a:rPr lang="th-TH" sz="2800" b="1" i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th-TH" sz="2800" b="1" i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     </a:t>
            </a:r>
            <a:r>
              <a:rPr lang="th-TH" sz="2800" b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หรือ</a:t>
            </a:r>
            <a:r>
              <a:rPr lang="th-TH" sz="2800" b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ทุกครั้งที่มี</a:t>
            </a:r>
            <a:r>
              <a:rPr lang="th-TH" sz="2800" b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การเปลี่ยนแปลง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	 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-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การประเมินพฤติกรรมการบริโภค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รพศ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รพท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รพช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.)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กลุ่ม   </a:t>
            </a:r>
          </a:p>
          <a:p>
            <a:pPr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    ผู้รับบริการ กลุ่มเสี่ยง เจ้าหน้าที่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หรือประชาชนทั่วไป </a:t>
            </a:r>
          </a:p>
          <a:p>
            <a:pPr>
              <a:buNone/>
            </a:pP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อย่าง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น้อย </a:t>
            </a:r>
            <a:r>
              <a:rPr lang="en-US" sz="2800" b="1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5</a:t>
            </a:r>
            <a:r>
              <a:rPr lang="en-US" sz="2800" b="1" i="1" dirty="0" smtClean="0">
                <a:latin typeface="TH SarabunPSK" pitchFamily="34" charset="-34"/>
                <a:cs typeface="TH SarabunPSK" pitchFamily="34" charset="-34"/>
              </a:rPr>
              <a:t>0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คน</a:t>
            </a:r>
            <a:r>
              <a:rPr lang="en-US" sz="2800" b="1" i="1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โรงพยาบาล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ปีละ </a:t>
            </a:r>
            <a:r>
              <a:rPr lang="en-US" sz="2800" b="1" i="1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ครั้ง </a:t>
            </a:r>
            <a:endParaRPr lang="th-TH" sz="2800" b="1" i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ภายใน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เดือน </a:t>
            </a:r>
            <a:r>
              <a:rPr lang="en-US" sz="2800" b="1" i="1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เมษายน </a:t>
            </a:r>
            <a:r>
              <a:rPr lang="en-US" sz="2800" b="1" i="1" dirty="0" smtClean="0">
                <a:latin typeface="TH SarabunPSK" pitchFamily="34" charset="-34"/>
                <a:cs typeface="TH SarabunPSK" pitchFamily="34" charset="-34"/>
              </a:rPr>
              <a:t>2556 – 15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สิงหาคม </a:t>
            </a:r>
            <a:r>
              <a:rPr lang="en-US" sz="2800" b="1" i="1" dirty="0" smtClean="0">
                <a:latin typeface="TH SarabunPSK" pitchFamily="34" charset="-34"/>
                <a:cs typeface="TH SarabunPSK" pitchFamily="34" charset="-34"/>
              </a:rPr>
              <a:t>2556</a:t>
            </a:r>
            <a:endParaRPr lang="th-TH" sz="2800" b="1" i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2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ผ่านระบบรายงานออนไลน์</a:t>
            </a:r>
          </a:p>
          <a:p>
            <a:pPr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	 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ได้ตั้งแต่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เดือน </a:t>
            </a:r>
            <a:r>
              <a:rPr lang="en-US" sz="2800" b="1" i="1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เมษายน </a:t>
            </a:r>
            <a:r>
              <a:rPr lang="en-US" sz="2800" b="1" i="1" dirty="0" smtClean="0">
                <a:latin typeface="TH SarabunPSK" pitchFamily="34" charset="-34"/>
                <a:cs typeface="TH SarabunPSK" pitchFamily="34" charset="-34"/>
              </a:rPr>
              <a:t>2556 – 15 </a:t>
            </a:r>
            <a:r>
              <a:rPr lang="th-TH" sz="2800" b="1" i="1" dirty="0" smtClean="0">
                <a:latin typeface="TH SarabunPSK" pitchFamily="34" charset="-34"/>
                <a:cs typeface="TH SarabunPSK" pitchFamily="34" charset="-34"/>
              </a:rPr>
              <a:t>สิงหาคม </a:t>
            </a:r>
            <a:r>
              <a:rPr lang="en-US" sz="2800" b="1" i="1" dirty="0" smtClean="0">
                <a:latin typeface="TH SarabunPSK" pitchFamily="34" charset="-34"/>
                <a:cs typeface="TH SarabunPSK" pitchFamily="34" charset="-34"/>
              </a:rPr>
              <a:t>2556</a:t>
            </a:r>
            <a:endParaRPr lang="th-TH" sz="2800" b="1" i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1538" y="2214554"/>
          <a:ext cx="7858180" cy="3437808"/>
        </p:xfrm>
        <a:graphic>
          <a:graphicData uri="http://schemas.openxmlformats.org/drawingml/2006/table">
            <a:tbl>
              <a:tblPr/>
              <a:tblGrid>
                <a:gridCol w="1326068"/>
                <a:gridCol w="1326068"/>
                <a:gridCol w="663034"/>
                <a:gridCol w="663034"/>
                <a:gridCol w="663034"/>
                <a:gridCol w="723309"/>
                <a:gridCol w="783586"/>
                <a:gridCol w="783586"/>
                <a:gridCol w="926461"/>
              </a:tblGrid>
              <a:tr h="516552"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รายชื่อโรงพยาบาล รพศ. รพท. และรพช.ทั้งหมดในจังหวัด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รายชื่อโรงพยาบาลที่ผ่านกระบวนการประเมิน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โรงพยาบาล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ระดับการประเมิน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7482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รพศ.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รพท.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รพช.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ดีเด่น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พัฒนาได้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ไม่ผ่านการประเมิน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482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 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199 คะแนน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160</a:t>
                      </a: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179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ต่ำกว่า 160 คะแนน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827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รพ. ก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827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รพ. ข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827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.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827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.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827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.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9390"/>
            <a:ext cx="9144000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แบบฟอร์มรายงาน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สำนักงานสาธารณสุขจังหวัด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ผลการตรวจประเมินโรงพยาบาลตามเกณฑ์โรงพยาบาลส่งเสริมสุขภาพด้านอาหารและโภชนาการ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ระหว่างวันที่........เดือน.................................พ.ศ..........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ถึงวันที่........เดือน.................................พ.ศ..........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จังหวัด.........................................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8" y="1785926"/>
          <a:ext cx="8001022" cy="4133967"/>
        </p:xfrm>
        <a:graphic>
          <a:graphicData uri="http://schemas.openxmlformats.org/drawingml/2006/table">
            <a:tbl>
              <a:tblPr/>
              <a:tblGrid>
                <a:gridCol w="1375175"/>
                <a:gridCol w="1375175"/>
                <a:gridCol w="687588"/>
                <a:gridCol w="687588"/>
                <a:gridCol w="687588"/>
                <a:gridCol w="750096"/>
                <a:gridCol w="812604"/>
                <a:gridCol w="812604"/>
                <a:gridCol w="812604"/>
              </a:tblGrid>
              <a:tr h="699427">
                <a:tc rowSpan="3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รายชื่อโรงพยาบาล  ทั้งหมดภายใต้ความรับผิดชอบของศูนย์อนามัย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รายชื่อ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โรงพยาบาล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ผ่านกระบวนการประเมิน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โรงพยาบาล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ระดับการประเมิน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742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รพศ.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รพท.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รพช.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ดีเด่น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พัฒนาได้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ไม่ผ่านการประเมิน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42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 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180-199 คะแนน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160 – 179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ต่ำกว่า 160 คะแนน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64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รพ.ก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64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รพ.ข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64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.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64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.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64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.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64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.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64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H SarabunPSK"/>
                          <a:ea typeface="Calibri"/>
                          <a:cs typeface="Cordia New"/>
                        </a:rPr>
                        <a:t>.</a:t>
                      </a: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58522" marR="58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-135239" y="223043"/>
            <a:ext cx="9624751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แบบฟอร์มรายงาน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(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ศูนย์อนามัย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)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H SarabunPSK" pitchFamily="34" charset="-34"/>
              </a:rPr>
              <a:t>–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ผลการตรวจประเมินโรงพยาบาลตามเกณฑ์โรงพยาบาลส่งเสริมสุขภาพด้านอาหารและโภชนาการ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ระหว่างวันที่........เดือน.................................พ.ศ..........ถึงวันที่........เดือน.................................พ.ศ..........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รายงานผลการดำเนินงาน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  <a:noFill/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en-US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และ ศูนย์อนามัย ขอให้กรอกรายงาน</a:t>
            </a:r>
            <a:endParaRPr lang="en-US" b="1" dirty="0" smtClean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    -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แบบประเมินโครงการโรงพยาบาลส่งเสริมสุขภาพด้านอาหาร </a:t>
            </a:r>
          </a:p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และโภชนาการ</a:t>
            </a:r>
            <a:r>
              <a:rPr lang="th-TH" b="1" i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ภายในเดือนมิถุนายน</a:t>
            </a:r>
            <a:r>
              <a:rPr lang="th-TH" b="1" i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 สิงหาคม </a:t>
            </a:r>
            <a:r>
              <a:rPr lang="th-TH" b="1" i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ของทุกปี </a:t>
            </a:r>
            <a:r>
              <a:rPr lang="th-TH" b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หรือ</a:t>
            </a:r>
            <a:r>
              <a:rPr lang="th-TH" b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ทุก</a:t>
            </a:r>
            <a:r>
              <a:rPr lang="th-TH" b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ครั้ง </a:t>
            </a:r>
          </a:p>
          <a:p>
            <a:pPr>
              <a:buNone/>
            </a:pPr>
            <a:r>
              <a:rPr lang="th-TH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     </a:t>
            </a:r>
            <a:r>
              <a:rPr lang="th-TH" b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ที่</a:t>
            </a:r>
            <a:r>
              <a:rPr lang="th-TH" b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มี</a:t>
            </a:r>
            <a:r>
              <a:rPr lang="th-TH" b="1" baseline="0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การเปลี่ยนแปลง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ผ่าน</a:t>
            </a:r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ระบบรายงานออนไลน์</a:t>
            </a:r>
          </a:p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   ได้ตั้งแต่เดือน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เมษายน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2556 – 15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สิงหาคม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2556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สำนั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571480"/>
            <a:ext cx="4786346" cy="6479794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 rot="19499570">
            <a:off x="4925560" y="4739406"/>
            <a:ext cx="1007391" cy="554095"/>
          </a:xfrm>
          <a:prstGeom prst="lef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1571604" y="0"/>
            <a:ext cx="5715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http://nutrition.anamai.moph.go.th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6072198" y="4000504"/>
            <a:ext cx="3071802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th-TH" sz="2000" b="1" dirty="0" smtClean="0"/>
              <a:t>โครงการโรงพยาบาลส่งเสริม</a:t>
            </a:r>
          </a:p>
          <a:p>
            <a:r>
              <a:rPr lang="th-TH" sz="2000" b="1" dirty="0" smtClean="0"/>
              <a:t>สุขภาพด้านอาหารและโภชนาการ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>
              <a:cs typeface="Angsana New" pitchFamily="18" charset="-34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cs typeface="Cordia New" pitchFamily="34" charset="-34"/>
            </a:endParaRP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2643188" y="3214688"/>
            <a:ext cx="5965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54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ขอบคุณและสวัสดีค่ะ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prstClr val="black">
                    <a:lumMod val="50000"/>
                    <a:lumOff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r>
              <a:rPr lang="en-US" sz="36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/>
            </a:r>
            <a:br>
              <a:rPr lang="en-US" sz="3600" b="1" dirty="0" smtClean="0">
                <a:latin typeface="TH SarabunPSK" pitchFamily="34" charset="-34"/>
                <a:ea typeface="Calibri"/>
                <a:cs typeface="TH SarabunPSK" pitchFamily="34" charset="-34"/>
              </a:rPr>
            </a:br>
            <a:endParaRPr lang="en-US" sz="3600" dirty="0" smtClean="0">
              <a:cs typeface="Angsana New" pitchFamily="18" charset="-34"/>
            </a:endParaRPr>
          </a:p>
        </p:txBody>
      </p:sp>
      <p:pic>
        <p:nvPicPr>
          <p:cNvPr id="6149" name="รูปภาพ 3" descr="logoB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4450" y="0"/>
            <a:ext cx="27495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406" y="1071546"/>
          <a:ext cx="9072594" cy="540353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21638"/>
                <a:gridCol w="3717618"/>
                <a:gridCol w="785184"/>
                <a:gridCol w="1351228"/>
                <a:gridCol w="796694"/>
                <a:gridCol w="2000232"/>
              </a:tblGrid>
              <a:tr h="78581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คะแนนที่ได้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30854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การบริหารจัดการ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71830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แต่งตั้งคณะทำงานเพื่อกำหนดนโยบาย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และมาตรการการขับเคลื่อนในโรงพยาบาล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คำสั่ง / นโยบาย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102205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ประกาศนโยบายและ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มาตรการ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การดำเนินงานโรงพยาบาล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ส่งเสริมสุขภาพด้านอาหารและโภชนาการ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ประกาศเป็นนโยบาย/ 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มาตรการ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การดำเนินงาน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92563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สื่อสารนโยบายและมาตรการโรงพยาบาลส่งเสริมสุขภาพด้านอาหารและโภชนาการให้ผู้เกี่ยวข้องและประชาชนทราบอย่างน้อยปีละครั้ง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เอกสาร /ภาพกิจกรรม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71830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นำนโยบาย/มาตรการสู่การปฏิบัติ 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และมีแผนปฏิบัติงานรองรับ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แผนปฏิบัติการ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บรรยายในการ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ประชุมพัฒนาศักยภาพภาคีเครือข่ายด้านอาหารและโภชนาการ 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ณ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ทีเคพาเลซ กรุงเทพมหานคร</a:t>
            </a:r>
            <a:endParaRPr lang="th-TH" sz="1400" i="1" dirty="0">
              <a:solidFill>
                <a:schemeClr val="tx1">
                  <a:lumMod val="50000"/>
                  <a:lumOff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r>
              <a:rPr lang="en-US" sz="40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/>
            </a:r>
            <a:br>
              <a:rPr lang="en-US" sz="4000" b="1" dirty="0" smtClean="0">
                <a:latin typeface="TH SarabunPSK" pitchFamily="34" charset="-34"/>
                <a:ea typeface="Calibri"/>
                <a:cs typeface="TH SarabunPSK" pitchFamily="34" charset="-34"/>
              </a:rPr>
            </a:br>
            <a:endParaRPr lang="th-TH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75360"/>
          <a:ext cx="9144000" cy="641604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5451"/>
                <a:gridCol w="3806828"/>
                <a:gridCol w="804026"/>
                <a:gridCol w="1383653"/>
                <a:gridCol w="713632"/>
                <a:gridCol w="2150410"/>
              </a:tblGrid>
              <a:tr h="67222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คะแนนที่ได้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20293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2: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การดำเนินงาน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8117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5.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อาหาร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ปลอดภัยใน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โรงครัวของ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โรงพยาบาล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 มีโรงครัว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 ไม่มีโรงครัว</a:t>
                      </a:r>
                      <a:endParaRPr lang="th-TH" sz="24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โรงพยาบาลที่</a:t>
                      </a:r>
                      <a:r>
                        <a:rPr lang="th-TH" sz="2400" b="1" i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ไม่มี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โรงครัวให้คะแนนตามเกณฑ์ที่ท่านสามารถควบคุมกำกับผู้ผลิตอาหารเพื่อบริการผู้ป่วย</a:t>
                      </a:r>
                      <a:endParaRPr lang="en-US" sz="2400" b="1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46928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5.1 คัดเลือกวัตถุดิบจากแหล่งผลิต จำหน่ายที่เชื่อถือ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ได้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ผ่านการรับรองอาหารปลอดภัย 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บันทึกแหล่งวัตถุดิบที่จัดซื้อ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46928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5.2 ส่งเสริมให้มีแหล่งผลิตอาหารปลอดภัยใน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พื้นที่อย่าง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ยั่งยืน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ข้อมูลเครือข่ายอาหารปลอดภัยในพื้นที่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  <a:tr h="60880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5.3 สุ่มตรวจสารปนเปื้อน 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ชนิดในวัตถุดิบที่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นำมาปรุง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ประกอบอาหาร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บันทึกผลการตรวจ  และแนวทางการแก้ไขเมื่อพบสารปนเปื้อนเกินปริมาณกำหนด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7076" marR="5707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อาหารปลอดภัยในโรงครัวของโรงพยาบาล</a:t>
            </a:r>
            <a:r>
              <a:rPr lang="en-US" b="0" dirty="0" smtClean="0">
                <a:latin typeface="TH SarabunPSK" pitchFamily="34" charset="-34"/>
                <a:ea typeface="Calibri"/>
                <a:cs typeface="TH SarabunPSK" pitchFamily="34" charset="-34"/>
              </a:rPr>
              <a:t/>
            </a:r>
            <a:br>
              <a:rPr lang="en-US" b="0" dirty="0" smtClean="0">
                <a:latin typeface="TH SarabunPSK" pitchFamily="34" charset="-34"/>
                <a:ea typeface="Calibri"/>
                <a:cs typeface="TH SarabunPSK" pitchFamily="34" charset="-34"/>
              </a:rPr>
            </a:b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428736"/>
          <a:ext cx="9144000" cy="50721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5451"/>
                <a:gridCol w="3806828"/>
                <a:gridCol w="804025"/>
                <a:gridCol w="1383653"/>
                <a:gridCol w="713633"/>
                <a:gridCol w="2150410"/>
              </a:tblGrid>
              <a:tr h="77783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คะแนนที่ได้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</a:tr>
              <a:tr h="8588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5.3.1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สารฟอกขาว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</a:tr>
              <a:tr h="8588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5.3.2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ฟอร์มาลิน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</a:tr>
              <a:tr h="8588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5.3.3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สารกันรา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</a:tr>
              <a:tr h="8588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5.3.4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บอแรกซ์  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</a:tr>
              <a:tr h="8588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5.3.5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น้ำมันทอดซ้ำ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ตรวจ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ไม่ตรวจ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บรรยายในการ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ประชุมพัฒนาศักยภาพภาคีเครือข่ายด้านอาหารและโภชนาการ 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ณ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ทีเคพาเลซ กรุงเทพมหานคร</a:t>
            </a:r>
            <a:endParaRPr lang="th-TH" sz="1400" i="1" dirty="0">
              <a:solidFill>
                <a:schemeClr val="tx1">
                  <a:lumMod val="50000"/>
                  <a:lumOff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อาหารปลอดภัยในโรงครัวของโรงพยาบาล</a:t>
            </a:r>
            <a:endParaRPr lang="th-TH" sz="4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643050"/>
          <a:ext cx="9144000" cy="471490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5451"/>
                <a:gridCol w="3806828"/>
                <a:gridCol w="804025"/>
                <a:gridCol w="1383653"/>
                <a:gridCol w="713633"/>
                <a:gridCol w="2150410"/>
              </a:tblGrid>
              <a:tr h="92373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ที่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20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)</a:t>
                      </a: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คะแนนที่ได้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</a:tr>
              <a:tr h="10199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5.3.6 </a:t>
                      </a: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สารกำจัดศัตรูพืช 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4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ตรวจ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ไม่ตรวจ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4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</a:tr>
              <a:tr h="13856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5.3.7 </a:t>
                      </a: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สารเร่งเนื้อแดง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ตรวจ,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ไม่ตรวจ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ตรวจ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ไม่ตรวจ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เฉพาะ รพศ. รพท.หรือ รพช.บางแห่งที่มีการตรวจสอบ</a:t>
                      </a: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</a:p>
                  </a:txBody>
                  <a:tcPr marL="31695" marR="31695" marT="0" marB="0"/>
                </a:tc>
              </a:tr>
              <a:tr h="13856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5.3.8 </a:t>
                      </a: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สารปฏิชีวนะ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ตรวจ,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ไม่ตรวจ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ตรวจ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ไม่ตรวจ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เฉพาะ รพศ. รพท.หรือ รพช.บางแห่งที่มีการตรวจสอบ</a:t>
                      </a:r>
                      <a:endParaRPr lang="en-US" sz="2400" b="1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บรรยายในการ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ประชุมพัฒนาศักยภาพภาคีเครือข่ายด้านอาหารและโภชนาการ 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ณ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ทีเคพาเลซ กรุงเทพมหานคร</a:t>
            </a:r>
            <a:endParaRPr lang="th-TH" sz="1400" i="1" dirty="0">
              <a:solidFill>
                <a:schemeClr val="tx1">
                  <a:lumMod val="50000"/>
                  <a:lumOff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เกณฑ์การประเมิน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อาหารปลอดภัยในโรงครัวของโรงพยาบาล</a:t>
            </a:r>
            <a:endParaRPr lang="en-US" sz="3600" b="1" dirty="0" smtClean="0">
              <a:cs typeface="Angsana New" pitchFamily="18" charset="-34"/>
            </a:endParaRPr>
          </a:p>
        </p:txBody>
      </p:sp>
      <p:pic>
        <p:nvPicPr>
          <p:cNvPr id="6149" name="รูปภาพ 3" descr="logoB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4450" y="0"/>
            <a:ext cx="27495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บรรยายในการ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ประชุมพัฒนาศักยภาพภาคีเครือข่ายด้านอาหารและโภชนาการ 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ณ </a:t>
            </a:r>
            <a:r>
              <a:rPr lang="th-TH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ทีเคพาเลซ กรุงเทพมหานคร</a:t>
            </a:r>
            <a:endParaRPr lang="th-TH" sz="1400" i="1" dirty="0">
              <a:solidFill>
                <a:schemeClr val="tx1">
                  <a:lumMod val="50000"/>
                  <a:lumOff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2143116"/>
          <a:ext cx="9144000" cy="3962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5451"/>
                <a:gridCol w="3806828"/>
                <a:gridCol w="804025"/>
                <a:gridCol w="1383653"/>
                <a:gridCol w="713633"/>
                <a:gridCol w="2150410"/>
              </a:tblGrid>
              <a:tr h="160587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5.3.9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ความถี่ในการตรวจสารปนเปื้อน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       รพศ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รพท.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เดือนละ 1 ครั้ง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       รพช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. 3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เดือนต่อ </a:t>
                      </a:r>
                      <a:r>
                        <a:rPr lang="en-US" sz="2400" b="1" dirty="0"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ครั้ง 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        และทุกครั้งที่มีการเปลี่ยนแหล่งวัตถุดิบ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รพศ. รพท. เดือนละ 1 ครั้ง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รพช. 3 เดือน   ต่อ 1 ครั้ง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รพศ. รพท.  3 เดือนต่อ 1 ครั้ง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รพช. 6 เดือน   ต่อ 1 ครั้ง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ไม่สามารถตรวจตามความถี่ที่กำหนด โดยตรวจ </a:t>
                      </a:r>
                      <a:r>
                        <a:rPr lang="th-TH" sz="20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เดือน.......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ต่อครั้ง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บันทึกความถี่ในการตรวจ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1357298"/>
          <a:ext cx="9144000" cy="7315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5451"/>
                <a:gridCol w="3806828"/>
                <a:gridCol w="804025"/>
                <a:gridCol w="1383653"/>
                <a:gridCol w="713633"/>
                <a:gridCol w="2150410"/>
              </a:tblGrid>
              <a:tr h="37329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คะแนนที่ได้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1695" marR="3169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71048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74214"/>
                <a:gridCol w="3656954"/>
                <a:gridCol w="772372"/>
                <a:gridCol w="1329176"/>
                <a:gridCol w="685535"/>
                <a:gridCol w="2425749"/>
              </a:tblGrid>
              <a:tr h="62926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คะแนนที่ได้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</a:tr>
              <a:tr h="27967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6.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สถานที่ประกอบอาหารผู้ป่วยในโรงพยาบาล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</a:tr>
              <a:tr h="6292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6.1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ผ่านเกณฑ์มาตรฐานสุขาภิบาลอาหาร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    ตามเกณฑ์ รพศ. รพท./รพช.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ผ่านเกณฑ์การประเมิน/ใบรับรองการผ่านเกณฑ์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</a:tr>
              <a:tr h="50340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6.2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ลดการปรุงอาหารหวาน มัน เค็ม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  โรงพยาบาลมีการลดการปรุงอาหารหวาน มัน 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เค็ม เป็นไปตามเกณฑ์ข้อ อย่างน้อย 1 ข้อ 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     (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ได้รับคะแนนเต็ม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ขอให้ท่านทำเครื่องหมาย 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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หน้าเกณฑ์ข้อนั้น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1.อัตราปริมาณการใช้น้ำตาล น้ำมัน และเครื่องปรุงรสมีโซเดียมเป็นส่วนประกอบลดลง เมื่อเทียบกับจำนวนผู้บริโภค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2.ปรับสูตรเมนูอาหารให้มีการลดการใช้ น้ำตาล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น้ำมัน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เครื่องปรุงรสมีโซเดียมเป็นส่วนประกอบ 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.ปรับสูตรเมนูอาหารให้เป็นไปตามเกณฑ์ 6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น้ำตาล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น้ำมัน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เกลือหรือเครื่องปรุงรสมีโซเดียมเป็นส่วนประกอบเทียบเท่าเกลือ 1 ช้อนชา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สถิติการการใช้</a:t>
                      </a: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สั่งซื้อ น้ำตาล น้ำมัน และเครื่องปรุงรสมีโซเดียมเป็นส่วนประกอบลดลง เมื่อเทียบกับจำนวนผู้บริโภค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มีบันทึก/ข้อมูล/เอกสาร แสดงการปรุงอาหารลด หวาน มัน เค็มตามเกณฑ์ที่กำหนดหรือหลักฐานอื่นๆ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5493" marR="4549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"/>
          <a:ext cx="9144000" cy="66598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5453"/>
                <a:gridCol w="3806827"/>
                <a:gridCol w="804027"/>
                <a:gridCol w="1383652"/>
                <a:gridCol w="713633"/>
                <a:gridCol w="2150408"/>
              </a:tblGrid>
              <a:tr h="67352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ผลคะแนนการประเมิน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คะแนนที่ได้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หลักฐาน/แหล่งข้อมูล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</a:tr>
              <a:tr h="299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6.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สถานที่ประกอบอาหารผู้ป่วยในโรงพยาบาล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</a:tr>
              <a:tr h="552796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6.3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ส่งเสริมการกินผักและผลไม้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โรงพยาบาลมีการส่งเสริมการกินผักและผลไม้เป็นไปตามเกณฑ์ อย่างน้อย 1 ข้อ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ได้รับคะแนนเต็ม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ขอให้ท่านทำเครื่องหมาย 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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หน้าเกณฑ์ข้อนั้น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มีนิทรรศการส่งเสริมการกินผักผลไม้ โดยแนะนำการบริโภคผักอย่างน้อย 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ทัพพีต่อมื้อ  หรือ 4-6 ทัพพีต่อวัน ผลไม้อย่างน้อย 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1-2 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ส่วนต่อมื้อ หรือ  3-5 ส่วนต่อวัน </a:t>
                      </a:r>
                      <a:endParaRPr lang="en-US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มีแผ่นพับ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คู่มือแจกการส่งเสริมการกินผักผลไม้แนะนำการบริโภคผักอย่างน้อย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ทัพพีต่อมื้อ  หรือ 4-6 ทัพพีต่อวัน ผลไม้อย่างน้อย 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1-2 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ส่วนต่อมื้อ หรือ  3-5 ส่วนต่อวัน </a:t>
                      </a:r>
                      <a:endParaRPr lang="en-US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9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เมนูผู้รับบริการ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ที่ไม่มีข้อจำกัดเรื่องการบริโภคผักและผลไม้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) 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มีผักเป็นองค์ประกอบ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ทัพพีต่อมื้อ  หรือ 4-6 ทัพพีต่อวัน ผลไม้ 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1-2 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ส่วนต่อมื้อ หรือ  3-5 ส่วนต่อวัน </a:t>
                      </a:r>
                      <a:endParaRPr lang="en-US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b="1" u="dotted" dirty="0"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en-US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เมนูผู้รับบริการ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ที่ไม่มีข้อจำกัดเรื่องการบริโภคผักและผลไม้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) 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มีผักเป็นองค์ประกอบ </a:t>
                      </a:r>
                      <a:r>
                        <a:rPr lang="en-US" sz="1900" b="1" dirty="0"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1900" b="1" dirty="0">
                          <a:latin typeface="TH SarabunPSK" pitchFamily="34" charset="-34"/>
                          <a:cs typeface="TH SarabunPSK" pitchFamily="34" charset="-34"/>
                        </a:rPr>
                        <a:t>ทัพพีต่อมื้อ  หรือ 4-6 ทัพพีต่อ</a:t>
                      </a:r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วันมีผลไม้......ส่วนต่อวัน  </a:t>
                      </a:r>
                      <a:r>
                        <a:rPr lang="en-US" sz="19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9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ให้ใส่ตัวเลขที่ รพ.ปฎิบัตืได้จริง</a:t>
                      </a:r>
                      <a:r>
                        <a:rPr lang="en-US" sz="19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) </a:t>
                      </a:r>
                      <a:r>
                        <a:rPr lang="th-TH" sz="19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หรือไม่มีการบริการผลไม้</a:t>
                      </a:r>
                      <a:endParaRPr lang="en-US" sz="19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  <a:sym typeface="Wingdings"/>
                        </a:rPr>
                        <a:t>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ไม่ผ่าน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 มีบันทึก/ข้อมูล/เอกสาร แสดงการส่งเสริมการกินผักและผลไม้ตามเกณฑ์ที่กำหนดหรือหลักฐานอื่นๆ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2197" marR="3219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3234</Words>
  <Application>Microsoft Office PowerPoint</Application>
  <PresentationFormat>On-screen Show (4:3)</PresentationFormat>
  <Paragraphs>646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1_Office Theme</vt:lpstr>
      <vt:lpstr>2_Office Theme</vt:lpstr>
      <vt:lpstr>โครงการโรงพยาบาลส่งเสริมสุขภาพด้านอาหารและโภชนาการ</vt:lpstr>
      <vt:lpstr>        แบบประเมิน        โครงการโรงพยาบาลส่งเสริมสุขภาพด้านอาหารและโภชนาการ</vt:lpstr>
      <vt:lpstr>เกณฑ์การประเมิน </vt:lpstr>
      <vt:lpstr> เกณฑ์การประเมิน </vt:lpstr>
      <vt:lpstr>       เกณฑ์การประเมิน อาหารปลอดภัยในโรงครัวของโรงพยาบาล </vt:lpstr>
      <vt:lpstr> เกณฑ์การประเมิน อาหารปลอดภัยในโรงครัวของโรงพยาบาล</vt:lpstr>
      <vt:lpstr> เกณฑ์การประเมิน อาหารปลอดภัยในโรงครัวของโรงพยาบาล</vt:lpstr>
      <vt:lpstr>Slide 8</vt:lpstr>
      <vt:lpstr>Slide 9</vt:lpstr>
      <vt:lpstr>Slide 10</vt:lpstr>
      <vt:lpstr>Slide 11</vt:lpstr>
      <vt:lpstr>Slide 12</vt:lpstr>
      <vt:lpstr>Slide 13</vt:lpstr>
      <vt:lpstr>Slide 14</vt:lpstr>
      <vt:lpstr>เกณฑ์การให้คะแนน</vt:lpstr>
      <vt:lpstr>     แบบประเมินพฤติกรรมการบริโภคอาหาร</vt:lpstr>
      <vt:lpstr>Slide 17</vt:lpstr>
      <vt:lpstr>  การประเมินตนเองในเรื่อง พฤติกรรมการกิน  ออกกำลัง และ อารมณ์  (ต่อ) </vt:lpstr>
      <vt:lpstr>  การประเมินตนเองในเรื่อง พฤติกรรมการกิน  ออกกำลัง และ อารมณ์  (ต่อ) </vt:lpstr>
      <vt:lpstr>เกณฑ์การให้คะแนน</vt:lpstr>
      <vt:lpstr>รายงานผลการดำเนินงาน</vt:lpstr>
      <vt:lpstr>Slide 22</vt:lpstr>
      <vt:lpstr>Slide 23</vt:lpstr>
      <vt:lpstr>รายงานผลการดำเนินงาน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โครงการโรงพยาบาลส่งเสริมสุขภาพด้านอาหารและโภชนาการ</dc:title>
  <dc:creator>User</dc:creator>
  <cp:lastModifiedBy>doh</cp:lastModifiedBy>
  <cp:revision>33</cp:revision>
  <dcterms:created xsi:type="dcterms:W3CDTF">2013-03-03T17:54:30Z</dcterms:created>
  <dcterms:modified xsi:type="dcterms:W3CDTF">2013-03-07T03:25:14Z</dcterms:modified>
</cp:coreProperties>
</file>