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9" r:id="rId2"/>
    <p:sldId id="260" r:id="rId3"/>
    <p:sldId id="261" r:id="rId4"/>
    <p:sldId id="262" r:id="rId5"/>
    <p:sldId id="257" r:id="rId6"/>
  </p:sldIdLst>
  <p:sldSz cx="9144000" cy="6858000" type="screen4x3"/>
  <p:notesSz cx="6858000" cy="9144000"/>
  <p:defaultTextStyle>
    <a:defPPr>
      <a:defRPr lang="th-TH"/>
    </a:defPPr>
    <a:lvl1pPr marL="0" algn="l" defTabSz="914235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989"/>
    <a:srgbClr val="B8D4ED"/>
    <a:srgbClr val="E9C52B"/>
    <a:srgbClr val="EED25C"/>
    <a:srgbClr val="FBF5D9"/>
    <a:srgbClr val="F3E189"/>
    <a:srgbClr val="F5E69D"/>
    <a:srgbClr val="FACDC6"/>
    <a:srgbClr val="8BB8E1"/>
    <a:srgbClr val="B6D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37" autoAdjust="0"/>
    <p:restoredTop sz="94660"/>
  </p:normalViewPr>
  <p:slideViewPr>
    <p:cSldViewPr snapToGrid="0">
      <p:cViewPr>
        <p:scale>
          <a:sx n="80" d="100"/>
          <a:sy n="80" d="100"/>
        </p:scale>
        <p:origin x="258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713CF19-436F-4D48-A646-EC2611DDF144}" type="datetimeFigureOut">
              <a:rPr lang="th-TH" smtClean="0"/>
              <a:t>15/05/61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51CCEF2-29D0-4E0C-821A-85902F9BA3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272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F19-436F-4D48-A646-EC2611DDF144}" type="datetimeFigureOut">
              <a:rPr lang="th-TH" smtClean="0"/>
              <a:t>15/05/61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51CCEF2-29D0-4E0C-821A-85902F9BA3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758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F19-436F-4D48-A646-EC2611DDF144}" type="datetimeFigureOut">
              <a:rPr lang="th-TH" smtClean="0"/>
              <a:t>15/05/61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51CCEF2-29D0-4E0C-821A-85902F9BA3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492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F19-436F-4D48-A646-EC2611DDF144}" type="datetimeFigureOut">
              <a:rPr lang="th-TH" smtClean="0"/>
              <a:t>15/05/61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51CCEF2-29D0-4E0C-821A-85902F9BA3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5537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F19-436F-4D48-A646-EC2611DDF144}" type="datetimeFigureOut">
              <a:rPr lang="th-TH" smtClean="0"/>
              <a:t>15/05/61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51CCEF2-29D0-4E0C-821A-85902F9BA3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4710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F19-436F-4D48-A646-EC2611DDF144}" type="datetimeFigureOut">
              <a:rPr lang="th-TH" smtClean="0"/>
              <a:t>15/05/61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51CCEF2-29D0-4E0C-821A-85902F9BA3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727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F19-436F-4D48-A646-EC2611DDF144}" type="datetimeFigureOut">
              <a:rPr lang="th-TH" smtClean="0"/>
              <a:t>15/05/61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51CCEF2-29D0-4E0C-821A-85902F9BA3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5466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F713CF19-436F-4D48-A646-EC2611DDF144}" type="datetimeFigureOut">
              <a:rPr lang="th-TH" smtClean="0"/>
              <a:t>15/05/61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51CCEF2-29D0-4E0C-821A-85902F9BA3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5210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F19-436F-4D48-A646-EC2611DDF144}" type="datetimeFigureOut">
              <a:rPr lang="th-TH" smtClean="0"/>
              <a:t>15/05/61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51CCEF2-29D0-4E0C-821A-85902F9BA3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888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F19-436F-4D48-A646-EC2611DDF144}" type="datetimeFigureOut">
              <a:rPr lang="th-TH" smtClean="0"/>
              <a:t>15/05/61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51CCEF2-29D0-4E0C-821A-85902F9BA3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076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F19-436F-4D48-A646-EC2611DDF144}" type="datetimeFigureOut">
              <a:rPr lang="th-TH" smtClean="0"/>
              <a:t>15/05/61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51CCEF2-29D0-4E0C-821A-85902F9BA3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913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F19-436F-4D48-A646-EC2611DDF144}" type="datetimeFigureOut">
              <a:rPr lang="th-TH" smtClean="0"/>
              <a:t>15/05/61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51CCEF2-29D0-4E0C-821A-85902F9BA3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706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F19-436F-4D48-A646-EC2611DDF144}" type="datetimeFigureOut">
              <a:rPr lang="th-TH" smtClean="0"/>
              <a:t>15/05/61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51CCEF2-29D0-4E0C-821A-85902F9BA3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620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F19-436F-4D48-A646-EC2611DDF144}" type="datetimeFigureOut">
              <a:rPr lang="th-TH" smtClean="0"/>
              <a:t>15/05/61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51CCEF2-29D0-4E0C-821A-85902F9BA3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198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F19-436F-4D48-A646-EC2611DDF144}" type="datetimeFigureOut">
              <a:rPr lang="th-TH" smtClean="0"/>
              <a:t>15/05/61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51CCEF2-29D0-4E0C-821A-85902F9BA3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572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F19-436F-4D48-A646-EC2611DDF144}" type="datetimeFigureOut">
              <a:rPr lang="th-TH" smtClean="0"/>
              <a:t>15/05/61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51CCEF2-29D0-4E0C-821A-85902F9BA3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165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CF19-436F-4D48-A646-EC2611DDF144}" type="datetimeFigureOut">
              <a:rPr lang="th-TH" smtClean="0"/>
              <a:t>15/05/61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51CCEF2-29D0-4E0C-821A-85902F9BA3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793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F713CF19-436F-4D48-A646-EC2611DDF144}" type="datetimeFigureOut">
              <a:rPr lang="th-TH" smtClean="0"/>
              <a:t>15/05/61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051CCEF2-29D0-4E0C-821A-85902F9BA3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495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39388" y="1365664"/>
            <a:ext cx="8360227" cy="1455532"/>
          </a:xfrm>
        </p:spPr>
        <p:txBody>
          <a:bodyPr>
            <a:noAutofit/>
          </a:bodyPr>
          <a:lstStyle/>
          <a:p>
            <a:pPr algn="ctr"/>
            <a:r>
              <a:rPr lang="th-TH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โรง</a:t>
            </a:r>
            <a:r>
              <a:rPr lang="th-TH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อาหารแห่งความรอบรู้ด้าน</a:t>
            </a:r>
            <a:r>
              <a:rPr lang="th-TH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สุขภาพ</a:t>
            </a:r>
            <a:br>
              <a:rPr lang="th-TH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 Literate Canteen</a:t>
            </a: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398357" y="3756102"/>
            <a:ext cx="5308729" cy="861420"/>
          </a:xfrm>
        </p:spPr>
        <p:txBody>
          <a:bodyPr>
            <a:normAutofit/>
          </a:bodyPr>
          <a:lstStyle/>
          <a:p>
            <a:r>
              <a:rPr lang="th-TH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 11 ข้อ ใน </a:t>
            </a:r>
            <a:r>
              <a:rPr lang="th-TH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message</a:t>
            </a:r>
            <a:r>
              <a:rPr lang="th-TH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04964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ข้อ ใน 66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message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98764" y="2161309"/>
            <a:ext cx="8336478" cy="4524499"/>
          </a:xfrm>
        </p:spPr>
        <p:txBody>
          <a:bodyPr>
            <a:noAutofit/>
          </a:bodyPr>
          <a:lstStyle/>
          <a:p>
            <a:r>
              <a:rPr lang="th-TH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กินอาหารสุขภาพ</a:t>
            </a:r>
          </a:p>
          <a:p>
            <a:pPr marL="0" indent="0">
              <a:buNone/>
            </a:pPr>
            <a:r>
              <a:rPr lang="th-TH" sz="2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 1.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เรา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ควรกินอาหารไม่หวาน ไม่มัน ไม่เค็ม และเพิ่มผักผลไม้</a:t>
            </a:r>
          </a:p>
          <a:p>
            <a:pPr marL="0" indent="0">
              <a:buNone/>
            </a:pPr>
            <a:r>
              <a:rPr lang="th-TH" sz="2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 2</a:t>
            </a:r>
            <a:r>
              <a:rPr lang="th-TH" sz="20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เราควรกินอาหารปรุงสุกใหม่ ใช้ช้อนกลาง และล้างมือให้สะอาด</a:t>
            </a:r>
          </a:p>
          <a:p>
            <a:pPr marL="0" indent="0">
              <a:buNone/>
            </a:pPr>
            <a:r>
              <a:rPr lang="th-TH" sz="2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 3.</a:t>
            </a:r>
            <a:r>
              <a:rPr lang="th-TH" sz="2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เรา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ควรดื่มน้ำสะอาด 6 - 8 แก้วต่อวันและกินอาหารให้ครบทั้งเนื้อสัตว์ ผัก ข้าว ผลไม้ และสับเปลี่ยนรายการอาหาร โดยไม่จำเป็นต้องกินอาหารเสริม</a:t>
            </a:r>
          </a:p>
          <a:p>
            <a:pPr marL="0" indent="0">
              <a:buNone/>
            </a:pPr>
            <a:r>
              <a:rPr lang="th-TH" sz="2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 4</a:t>
            </a:r>
            <a:r>
              <a:rPr lang="th-TH" sz="20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การกินอาหารหวาน มัน เค็ม กินผักและผลไม้น้อย การดื่มเหล้า สูบบุหรี่ และไม่ออกกำลังกาย ทำให้เกิดความเสี่ยงต่อโรคเบาหวาน โรคความดันโลหิตสูง โรคหัวใจขาดเลือด โรคหลอดเลือดสมองตีบ</a:t>
            </a:r>
          </a:p>
          <a:p>
            <a:pPr marL="0" indent="0">
              <a:buNone/>
            </a:pPr>
            <a:r>
              <a:rPr lang="th-TH" sz="2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 5</a:t>
            </a:r>
            <a:r>
              <a:rPr lang="th-TH" sz="20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เราควรรู้ว่าผลไม้บางชนิดมีน้ำตาลและพลังงานสูง เช่น ทุเรียน ลำไย จึงควรกินแต่น้อย โดยเฉพาะผู้ที่มีโรคประจำตัว เช่น โรคหัวใจ เบาหวาน และความดันเลือด (โลหิต)</a:t>
            </a:r>
          </a:p>
        </p:txBody>
      </p:sp>
    </p:spTree>
    <p:extLst>
      <p:ext uri="{BB962C8B-B14F-4D97-AF65-F5344CB8AC3E}">
        <p14:creationId xmlns:p14="http://schemas.microsoft.com/office/powerpoint/2010/main" val="167951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85008" y="2037941"/>
            <a:ext cx="8585860" cy="4125356"/>
          </a:xfrm>
        </p:spPr>
        <p:txBody>
          <a:bodyPr>
            <a:noAutofit/>
          </a:bodyPr>
          <a:lstStyle/>
          <a:p>
            <a:r>
              <a:rPr lang="th-TH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ดูแลและประเมินสุขภาพตนเอง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15.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เราควรประเมินภาวะอ้วนลงพุงได้ด้วยตนเองโดยการวัดเส้นรอบเอวแนว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สะดือ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ผู้ชายไม่ควรเกิน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เซนติเมตร ผู้หญิงไม่ควรเกิน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เซนติเมตร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วิธีดูแลอุปกรณ์ทำครัว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20.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เราควรล้างเขียงให้สะอาด เขียงไม้ต้องหมั่นนำออกผึ่งแดดเพื่อป้องกันเชื้อรา และเก็บไว้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ให้สูง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กว่าพื้นอย่างน้อย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เซนติเมตร แยกใช้เขียงสำหรับอาหารดิบ อาหารปรุงสุก และผักผลไม้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ดูแลสิ่งแวดล้อม 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25. 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เราควรรักษาสิ่งแวดล้อมด้วยการลดปริมาณขยะ ลดการใช้</a:t>
            </a:r>
            <a:r>
              <a:rPr lang="th-TH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โฟม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และพลาสติกที่ใช้แล้วทิ้ง ใช้ภาชนะที่เหมาะกับการบรรจุอาหาร อาหารร้อนจัดต้องใช้วัสดุที่เหมาะสม ใช้ถุงผ้าหรือกระเป๋าแทนถุงพลาสติก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26. 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“3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เก็บ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โรค” ได้แก่ เก็บบ้านไม่ให้รก เก็บขยะ และเก็บน้ำโดยภาชนะเก็บน้ำ ปิดให้มิดชิดไม่ให้เป็นแหล่งเพาะพันธุ์ของยุงลาย ป้องกันไข้เลือดออก ไข้ซิกา และไข้ปวดข้อยุงลาย หรือชิคุนกุน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ยา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ข้อ ใน 66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message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5233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93766" y="2489200"/>
            <a:ext cx="8300852" cy="3530600"/>
          </a:xfrm>
        </p:spPr>
        <p:txBody>
          <a:bodyPr>
            <a:normAutofit/>
          </a:bodyPr>
          <a:lstStyle/>
          <a:p>
            <a:r>
              <a:rPr lang="th-TH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การป้องกันโรคติดต่อ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31.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เมื่อ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มีอาการไอหรือจามควรป้องกันตนเองและผู้อื่นด้วยการใส่หน้ากากอนามัย เราควรล้างมืออย่างถูกวิธี และควรรู้ว่าสามารถรับวัคซีนไข้หวัดใหญ่ได้ฟรีในกลุ่มเสี่ยง เช่น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ผู้สูงอายุที่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สถานพยาบาลของรัฐใกล้บ้าน 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2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32.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เรา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ต้องไม่ขับถ่ายบนพื้นดินหรือแหล่งน้ำ และใช้ส้วมอย่างถูกต้อง เช่น ไม่ขึ้นไป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เหยียบบน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โถส้วมแบบนั่งราบ ชำระล้างโถส้วมหลังการใช้ ล้างมืออย่างถูกวิธีทุกครั้งหลังการใช้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ส้วม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ข้อ ใน 66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message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02248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คำบรรยายภาพแบบเส้น 2 (แถบเน้น) 93"/>
          <p:cNvSpPr/>
          <p:nvPr/>
        </p:nvSpPr>
        <p:spPr>
          <a:xfrm>
            <a:off x="2549747" y="4881601"/>
            <a:ext cx="5999642" cy="388749"/>
          </a:xfrm>
          <a:prstGeom prst="accentCallout2">
            <a:avLst>
              <a:gd name="adj1" fmla="val 55295"/>
              <a:gd name="adj2" fmla="val -2560"/>
              <a:gd name="adj3" fmla="val 64268"/>
              <a:gd name="adj4" fmla="val -10095"/>
              <a:gd name="adj5" fmla="val 64253"/>
              <a:gd name="adj6" fmla="val -23280"/>
            </a:avLst>
          </a:prstGeom>
          <a:gradFill flip="none" rotWithShape="1">
            <a:gsLst>
              <a:gs pos="0">
                <a:srgbClr val="B8D4ED"/>
              </a:gs>
              <a:gs pos="100000">
                <a:schemeClr val="bg1"/>
              </a:gs>
            </a:gsLst>
            <a:lin ang="0" scaled="1"/>
            <a:tileRect/>
          </a:gradFill>
          <a:ln w="28575">
            <a:solidFill>
              <a:srgbClr val="B8D4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577" indent="-228577">
              <a:buFont typeface="Arial" panose="020B0604020202020204" pitchFamily="34" charset="0"/>
              <a:buChar char="•"/>
            </a:pPr>
            <a:r>
              <a:rPr lang="th-TH" sz="18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ประชาสัมพันธ์ ขยายโครงการสู่กรมอื่นภายในกระทรวง</a:t>
            </a:r>
            <a:endParaRPr lang="th-TH" sz="1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5" name="คำบรรยายภาพแบบเส้น 2 (แถบเน้น) 34"/>
          <p:cNvSpPr/>
          <p:nvPr/>
        </p:nvSpPr>
        <p:spPr>
          <a:xfrm>
            <a:off x="2549749" y="509045"/>
            <a:ext cx="5999642" cy="388749"/>
          </a:xfrm>
          <a:prstGeom prst="accentCallout2">
            <a:avLst>
              <a:gd name="adj1" fmla="val 55295"/>
              <a:gd name="adj2" fmla="val -2560"/>
              <a:gd name="adj3" fmla="val 76028"/>
              <a:gd name="adj4" fmla="val -9968"/>
              <a:gd name="adj5" fmla="val 76014"/>
              <a:gd name="adj6" fmla="val -23407"/>
            </a:avLst>
          </a:prstGeom>
          <a:gradFill flip="none" rotWithShape="1">
            <a:gsLst>
              <a:gs pos="0">
                <a:srgbClr val="FACDC6"/>
              </a:gs>
              <a:gs pos="100000">
                <a:schemeClr val="bg1"/>
              </a:gs>
            </a:gsLst>
            <a:lin ang="0" scaled="1"/>
            <a:tileRect/>
          </a:gradFill>
          <a:ln w="28575">
            <a:solidFill>
              <a:srgbClr val="FAC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577" indent="-228577">
              <a:buFont typeface="Arial" panose="020B0604020202020204" pitchFamily="34" charset="0"/>
              <a:buChar char="•"/>
            </a:pPr>
            <a:r>
              <a:rPr lang="th-TH" sz="1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หารือการขับเคลื่อนการดำเนินงาน </a:t>
            </a:r>
            <a:r>
              <a:rPr lang="en-US" sz="1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Health Literate Canteen</a:t>
            </a:r>
            <a:endParaRPr lang="th-TH" sz="1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9" name="กลุ่ม 18"/>
          <p:cNvGrpSpPr/>
          <p:nvPr/>
        </p:nvGrpSpPr>
        <p:grpSpPr>
          <a:xfrm>
            <a:off x="744094" y="134471"/>
            <a:ext cx="709124" cy="6113932"/>
            <a:chOff x="1428771" y="134471"/>
            <a:chExt cx="709124" cy="6113932"/>
          </a:xfrm>
        </p:grpSpPr>
        <p:sp>
          <p:nvSpPr>
            <p:cNvPr id="4" name="สี่เหลี่ยมผืนผ้า 3"/>
            <p:cNvSpPr/>
            <p:nvPr/>
          </p:nvSpPr>
          <p:spPr>
            <a:xfrm>
              <a:off x="1613647" y="134471"/>
              <a:ext cx="349624" cy="4491317"/>
            </a:xfrm>
            <a:prstGeom prst="rect">
              <a:avLst/>
            </a:prstGeom>
            <a:solidFill>
              <a:srgbClr val="E4E9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400"/>
            </a:p>
          </p:txBody>
        </p:sp>
        <p:sp>
          <p:nvSpPr>
            <p:cNvPr id="18" name="ลูกศรขวาท้ายขีด 17"/>
            <p:cNvSpPr/>
            <p:nvPr/>
          </p:nvSpPr>
          <p:spPr>
            <a:xfrm rot="5400000">
              <a:off x="1126666" y="5237175"/>
              <a:ext cx="1313333" cy="709124"/>
            </a:xfrm>
            <a:prstGeom prst="stripedRightArrow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4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8" name="กลุ่ม 7"/>
          <p:cNvGrpSpPr/>
          <p:nvPr/>
        </p:nvGrpSpPr>
        <p:grpSpPr>
          <a:xfrm>
            <a:off x="695895" y="414864"/>
            <a:ext cx="822961" cy="822960"/>
            <a:chOff x="1428771" y="460583"/>
            <a:chExt cx="671768" cy="766742"/>
          </a:xfrm>
        </p:grpSpPr>
        <p:sp>
          <p:nvSpPr>
            <p:cNvPr id="7" name="วงรี 6"/>
            <p:cNvSpPr/>
            <p:nvPr/>
          </p:nvSpPr>
          <p:spPr>
            <a:xfrm>
              <a:off x="1428771" y="460583"/>
              <a:ext cx="671768" cy="766742"/>
            </a:xfrm>
            <a:prstGeom prst="ellipse">
              <a:avLst/>
            </a:prstGeom>
            <a:solidFill>
              <a:srgbClr val="F6AA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4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" name="วงรี 4"/>
            <p:cNvSpPr/>
            <p:nvPr/>
          </p:nvSpPr>
          <p:spPr>
            <a:xfrm>
              <a:off x="1505063" y="545734"/>
              <a:ext cx="507558" cy="579316"/>
            </a:xfrm>
            <a:prstGeom prst="ellipse">
              <a:avLst/>
            </a:prstGeom>
            <a:solidFill>
              <a:srgbClr val="E88574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4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" name="สี่เหลี่ยมผืนผ้า 5"/>
            <p:cNvSpPr/>
            <p:nvPr/>
          </p:nvSpPr>
          <p:spPr>
            <a:xfrm>
              <a:off x="1519110" y="559934"/>
              <a:ext cx="490951" cy="4301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h-TH" sz="2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เม.ย.</a:t>
              </a:r>
            </a:p>
          </p:txBody>
        </p:sp>
      </p:grpSp>
      <p:sp>
        <p:nvSpPr>
          <p:cNvPr id="17" name="ลูกศรลง 16"/>
          <p:cNvSpPr/>
          <p:nvPr/>
        </p:nvSpPr>
        <p:spPr>
          <a:xfrm>
            <a:off x="915522" y="2124637"/>
            <a:ext cx="353232" cy="2011478"/>
          </a:xfrm>
          <a:prstGeom prst="downArrow">
            <a:avLst/>
          </a:prstGeom>
          <a:gradFill flip="none" rotWithShape="1">
            <a:gsLst>
              <a:gs pos="54000">
                <a:srgbClr val="F3E189"/>
              </a:gs>
              <a:gs pos="0">
                <a:schemeClr val="accent4"/>
              </a:gs>
              <a:gs pos="100000">
                <a:srgbClr val="FBF5D9"/>
              </a:gs>
            </a:gsLst>
            <a:lin ang="162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/>
          </a:p>
        </p:txBody>
      </p:sp>
      <p:grpSp>
        <p:nvGrpSpPr>
          <p:cNvPr id="13" name="กลุ่ม 12"/>
          <p:cNvGrpSpPr/>
          <p:nvPr/>
        </p:nvGrpSpPr>
        <p:grpSpPr>
          <a:xfrm>
            <a:off x="672031" y="4149561"/>
            <a:ext cx="822960" cy="822960"/>
            <a:chOff x="1406360" y="433689"/>
            <a:chExt cx="815815" cy="789055"/>
          </a:xfrm>
        </p:grpSpPr>
        <p:sp>
          <p:nvSpPr>
            <p:cNvPr id="14" name="วงรี 13"/>
            <p:cNvSpPr/>
            <p:nvPr/>
          </p:nvSpPr>
          <p:spPr>
            <a:xfrm>
              <a:off x="1406360" y="433689"/>
              <a:ext cx="815815" cy="78905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4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5" name="วงรี 14"/>
            <p:cNvSpPr/>
            <p:nvPr/>
          </p:nvSpPr>
          <p:spPr>
            <a:xfrm>
              <a:off x="1500175" y="524435"/>
              <a:ext cx="616393" cy="596175"/>
            </a:xfrm>
            <a:prstGeom prst="ellipse">
              <a:avLst/>
            </a:prstGeom>
            <a:solidFill>
              <a:schemeClr val="accent4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4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1554654" y="546354"/>
              <a:ext cx="524716" cy="4426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h-TH" sz="2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ก.ย.</a:t>
              </a:r>
            </a:p>
          </p:txBody>
        </p:sp>
      </p:grpSp>
      <p:grpSp>
        <p:nvGrpSpPr>
          <p:cNvPr id="20" name="กลุ่ม 19"/>
          <p:cNvGrpSpPr/>
          <p:nvPr/>
        </p:nvGrpSpPr>
        <p:grpSpPr>
          <a:xfrm>
            <a:off x="917563" y="2533220"/>
            <a:ext cx="391626" cy="371743"/>
            <a:chOff x="1630204" y="333403"/>
            <a:chExt cx="441776" cy="595838"/>
          </a:xfrm>
        </p:grpSpPr>
        <p:sp>
          <p:nvSpPr>
            <p:cNvPr id="22" name="วงรี 21"/>
            <p:cNvSpPr/>
            <p:nvPr/>
          </p:nvSpPr>
          <p:spPr>
            <a:xfrm>
              <a:off x="1630204" y="337570"/>
              <a:ext cx="412601" cy="591671"/>
            </a:xfrm>
            <a:prstGeom prst="ellipse">
              <a:avLst/>
            </a:prstGeom>
            <a:solidFill>
              <a:srgbClr val="F5E69D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4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3" name="สี่เหลี่ยมผืนผ้า 22"/>
            <p:cNvSpPr/>
            <p:nvPr/>
          </p:nvSpPr>
          <p:spPr>
            <a:xfrm>
              <a:off x="1632206" y="333403"/>
              <a:ext cx="439774" cy="4933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h-TH" sz="1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มิ.ย.</a:t>
              </a:r>
            </a:p>
          </p:txBody>
        </p:sp>
      </p:grpSp>
      <p:grpSp>
        <p:nvGrpSpPr>
          <p:cNvPr id="27" name="กลุ่ม 26"/>
          <p:cNvGrpSpPr/>
          <p:nvPr/>
        </p:nvGrpSpPr>
        <p:grpSpPr>
          <a:xfrm>
            <a:off x="911758" y="3034639"/>
            <a:ext cx="388248" cy="376067"/>
            <a:chOff x="1538065" y="268582"/>
            <a:chExt cx="628050" cy="657190"/>
          </a:xfrm>
        </p:grpSpPr>
        <p:sp>
          <p:nvSpPr>
            <p:cNvPr id="28" name="วงรี 27"/>
            <p:cNvSpPr/>
            <p:nvPr/>
          </p:nvSpPr>
          <p:spPr>
            <a:xfrm>
              <a:off x="1544244" y="286594"/>
              <a:ext cx="591671" cy="639178"/>
            </a:xfrm>
            <a:prstGeom prst="ellipse">
              <a:avLst/>
            </a:prstGeom>
            <a:solidFill>
              <a:srgbClr val="F5E69D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4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9" name="สี่เหลี่ยมผืนผ้า 28"/>
            <p:cNvSpPr/>
            <p:nvPr/>
          </p:nvSpPr>
          <p:spPr>
            <a:xfrm>
              <a:off x="1538065" y="268582"/>
              <a:ext cx="628050" cy="5378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h-TH" sz="1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ก.ค.</a:t>
              </a:r>
            </a:p>
          </p:txBody>
        </p:sp>
      </p:grpSp>
      <p:grpSp>
        <p:nvGrpSpPr>
          <p:cNvPr id="30" name="กลุ่ม 29"/>
          <p:cNvGrpSpPr/>
          <p:nvPr/>
        </p:nvGrpSpPr>
        <p:grpSpPr>
          <a:xfrm>
            <a:off x="905837" y="3538453"/>
            <a:ext cx="389851" cy="376067"/>
            <a:chOff x="1632873" y="268582"/>
            <a:chExt cx="438432" cy="657190"/>
          </a:xfrm>
        </p:grpSpPr>
        <p:sp>
          <p:nvSpPr>
            <p:cNvPr id="31" name="วงรี 30"/>
            <p:cNvSpPr/>
            <p:nvPr/>
          </p:nvSpPr>
          <p:spPr>
            <a:xfrm>
              <a:off x="1638513" y="286594"/>
              <a:ext cx="411341" cy="639178"/>
            </a:xfrm>
            <a:prstGeom prst="ellipse">
              <a:avLst/>
            </a:prstGeom>
            <a:solidFill>
              <a:srgbClr val="F5E69D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4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2" name="สี่เหลี่ยมผืนผ้า 31"/>
            <p:cNvSpPr/>
            <p:nvPr/>
          </p:nvSpPr>
          <p:spPr>
            <a:xfrm>
              <a:off x="1632873" y="268582"/>
              <a:ext cx="438432" cy="5378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h-TH" sz="1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ส.ค.</a:t>
              </a:r>
            </a:p>
          </p:txBody>
        </p:sp>
      </p:grpSp>
      <p:sp>
        <p:nvSpPr>
          <p:cNvPr id="36" name="กล่องข้อความ 35"/>
          <p:cNvSpPr txBox="1"/>
          <p:nvPr/>
        </p:nvSpPr>
        <p:spPr>
          <a:xfrm rot="16200000">
            <a:off x="355885" y="5432402"/>
            <a:ext cx="1455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</a:t>
            </a:r>
            <a:r>
              <a:rPr lang="en-US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‘</a:t>
            </a: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62</a:t>
            </a:r>
          </a:p>
        </p:txBody>
      </p:sp>
      <p:sp>
        <p:nvSpPr>
          <p:cNvPr id="39" name="วงเล็บปีกกาขวา 38"/>
          <p:cNvSpPr/>
          <p:nvPr/>
        </p:nvSpPr>
        <p:spPr>
          <a:xfrm>
            <a:off x="1489815" y="2262375"/>
            <a:ext cx="225811" cy="2363412"/>
          </a:xfrm>
          <a:prstGeom prst="rightBrac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 sz="2400"/>
          </a:p>
        </p:txBody>
      </p:sp>
      <p:sp>
        <p:nvSpPr>
          <p:cNvPr id="43" name="คำบรรยายภาพแบบเส้น 2 (แถบเน้น) 42"/>
          <p:cNvSpPr/>
          <p:nvPr/>
        </p:nvSpPr>
        <p:spPr>
          <a:xfrm>
            <a:off x="2543396" y="2348322"/>
            <a:ext cx="6005993" cy="2277465"/>
          </a:xfrm>
          <a:prstGeom prst="accentCallout2">
            <a:avLst>
              <a:gd name="adj1" fmla="val 55295"/>
              <a:gd name="adj2" fmla="val -2560"/>
              <a:gd name="adj3" fmla="val 48055"/>
              <a:gd name="adj4" fmla="val -9981"/>
              <a:gd name="adj5" fmla="val 48036"/>
              <a:gd name="adj6" fmla="val -13433"/>
            </a:avLst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21" indent="-285721">
              <a:buFont typeface="Arial" panose="020B0604020202020204" pitchFamily="34" charset="0"/>
              <a:buChar char="•"/>
            </a:pPr>
            <a:r>
              <a:rPr lang="th-TH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ให้ความรอบรู้ด้านสุขภาพ</a:t>
            </a:r>
            <a:r>
              <a:rPr lang="th-TH" sz="1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กับผู้บริโภคในโรงอาหาร</a:t>
            </a:r>
          </a:p>
          <a:p>
            <a:pPr marL="285721" indent="-285721">
              <a:buFont typeface="Arial" panose="020B0604020202020204" pitchFamily="34" charset="0"/>
              <a:buChar char="•"/>
            </a:pPr>
            <a:r>
              <a:rPr lang="th-TH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จัดมุมถังแยกขยะ </a:t>
            </a:r>
            <a:r>
              <a:rPr lang="th-TH" sz="1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และประชาสัมพันธ์จุดแยกขยะ </a:t>
            </a:r>
          </a:p>
          <a:p>
            <a:pPr marL="285721" indent="-285721">
              <a:buFont typeface="Arial" panose="020B0604020202020204" pitchFamily="34" charset="0"/>
              <a:buChar char="•"/>
            </a:pPr>
            <a:r>
              <a:rPr lang="th-TH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จัดกิจกรรมโรงอาหารแห่งความรอบรู้ด้านสุขภาพ </a:t>
            </a:r>
            <a:r>
              <a:rPr lang="en-US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(Health Literate Canteen)</a:t>
            </a:r>
          </a:p>
          <a:p>
            <a:pPr marL="285721" indent="-285721">
              <a:buFont typeface="Arial" panose="020B0604020202020204" pitchFamily="34" charset="0"/>
              <a:buChar char="•"/>
            </a:pPr>
            <a:r>
              <a:rPr lang="th-TH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ประกวดเมนูชูสุขภาพโดนใจ </a:t>
            </a:r>
            <a:r>
              <a:rPr lang="th-TH" sz="1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(ร้านอาหารกรมอนามัย)</a:t>
            </a:r>
          </a:p>
          <a:p>
            <a:pPr marL="742874" lvl="1" indent="-285721">
              <a:buFont typeface="Arial" panose="020B0604020202020204" pitchFamily="34" charset="0"/>
              <a:buChar char="•"/>
            </a:pPr>
            <a:r>
              <a:rPr lang="th-TH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แจกชุดผ้ากันเปื้อน หมวกคลุมผม</a:t>
            </a:r>
          </a:p>
          <a:p>
            <a:pPr marL="742874" lvl="1" indent="-285721">
              <a:buFont typeface="Arial" panose="020B0604020202020204" pitchFamily="34" charset="0"/>
              <a:buChar char="•"/>
            </a:pPr>
            <a:r>
              <a:rPr lang="th-TH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ติดแผ่นป้ายพีพีบอร์ด (แบบตั้งได้)</a:t>
            </a: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“ลดหวาน ลดเค็ม ลดมัน” </a:t>
            </a:r>
            <a:r>
              <a:rPr lang="th-TH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(จุดเติมเครื่องปรุง) </a:t>
            </a:r>
          </a:p>
          <a:p>
            <a:pPr marL="742874" lvl="1" indent="-285721">
              <a:buFont typeface="Arial" panose="020B0604020202020204" pitchFamily="34" charset="0"/>
              <a:buChar char="•"/>
            </a:pP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ใบสั่งอาหารเมนูชูสุขภาพ </a:t>
            </a:r>
            <a:r>
              <a:rPr lang="th-TH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หวานน้อย เค็มน้อย มันน้อย</a:t>
            </a:r>
          </a:p>
          <a:p>
            <a:pPr marL="285721" indent="-285721">
              <a:buFont typeface="Arial" panose="020B0604020202020204" pitchFamily="34" charset="0"/>
              <a:buChar char="•"/>
            </a:pPr>
            <a:r>
              <a:rPr lang="th-TH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จัดตลาดสีเขียว </a:t>
            </a:r>
            <a:r>
              <a:rPr lang="th-TH" sz="1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ทุกสัปดาห์ สัปดาห์ละ 1 วัน</a:t>
            </a:r>
          </a:p>
        </p:txBody>
      </p:sp>
      <p:grpSp>
        <p:nvGrpSpPr>
          <p:cNvPr id="89" name="กลุ่ม 88"/>
          <p:cNvGrpSpPr/>
          <p:nvPr/>
        </p:nvGrpSpPr>
        <p:grpSpPr>
          <a:xfrm>
            <a:off x="2549747" y="1124026"/>
            <a:ext cx="5999642" cy="999561"/>
            <a:chOff x="2549747" y="1787901"/>
            <a:chExt cx="5999642" cy="999561"/>
          </a:xfrm>
        </p:grpSpPr>
        <p:sp>
          <p:nvSpPr>
            <p:cNvPr id="38" name="คำบรรยายภาพแบบเส้น 2 (แถบเน้น) 37"/>
            <p:cNvSpPr/>
            <p:nvPr/>
          </p:nvSpPr>
          <p:spPr>
            <a:xfrm>
              <a:off x="2549747" y="1787901"/>
              <a:ext cx="5999642" cy="999561"/>
            </a:xfrm>
            <a:prstGeom prst="accentCallout2">
              <a:avLst>
                <a:gd name="adj1" fmla="val 42907"/>
                <a:gd name="adj2" fmla="val -2679"/>
                <a:gd name="adj3" fmla="val 79803"/>
                <a:gd name="adj4" fmla="val -10035"/>
                <a:gd name="adj5" fmla="val 79141"/>
                <a:gd name="adj6" fmla="val -24058"/>
              </a:avLst>
            </a:prstGeom>
            <a:gradFill flip="none" rotWithShape="1">
              <a:gsLst>
                <a:gs pos="0">
                  <a:srgbClr val="F5E69D"/>
                </a:gs>
                <a:gs pos="100000">
                  <a:schemeClr val="bg1"/>
                </a:gs>
              </a:gsLst>
              <a:lin ang="0" scaled="1"/>
              <a:tileRect/>
            </a:gradFill>
            <a:ln w="28575">
              <a:solidFill>
                <a:srgbClr val="F5E6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28577" indent="-228577">
                <a:buFont typeface="Arial" panose="020B0604020202020204" pitchFamily="34" charset="0"/>
                <a:buChar char="•"/>
              </a:pPr>
              <a:r>
                <a:rPr lang="th-TH" sz="18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ประชุมร้านค้า			ติดสติ๊กเกอร์ “ชิมก่อนปรุง”</a:t>
              </a:r>
            </a:p>
            <a:p>
              <a:pPr marL="228577" indent="-228577">
                <a:buFont typeface="Arial" panose="020B0604020202020204" pitchFamily="34" charset="0"/>
                <a:buChar char="•"/>
              </a:pPr>
              <a:r>
                <a:rPr lang="th-TH" sz="18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ประชาสัมพันธ์งานการประกวด </a:t>
              </a:r>
              <a:r>
                <a:rPr lang="th-TH" sz="18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“เมนูชูสุขภาพ”</a:t>
              </a:r>
            </a:p>
            <a:p>
              <a:pPr marL="228577" indent="-228577">
                <a:buFont typeface="Arial" panose="020B0604020202020204" pitchFamily="34" charset="0"/>
                <a:buChar char="•"/>
              </a:pPr>
              <a:r>
                <a:rPr lang="th-TH" sz="18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เก็บตัวอย่างอาหารและเครื่องดื่ม (วิเคราะห์</a:t>
              </a:r>
              <a:r>
                <a:rPr lang="en-US" sz="18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: </a:t>
              </a:r>
              <a:r>
                <a:rPr lang="th-TH" sz="18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น้ำตาล พลังงาน ไขมัน)</a:t>
              </a:r>
            </a:p>
          </p:txBody>
        </p:sp>
        <p:grpSp>
          <p:nvGrpSpPr>
            <p:cNvPr id="46" name="กลุ่ม 45"/>
            <p:cNvGrpSpPr/>
            <p:nvPr/>
          </p:nvGrpSpPr>
          <p:grpSpPr>
            <a:xfrm>
              <a:off x="3868447" y="1818789"/>
              <a:ext cx="510259" cy="307777"/>
              <a:chOff x="4268497" y="1831489"/>
              <a:chExt cx="510259" cy="307777"/>
            </a:xfrm>
            <a:effectLst>
              <a:outerShdw blurRad="50800" dist="38100" dir="2700000" sx="90000" sy="9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4" name="สี่เหลี่ยมผืนผ้ามุมมน 43"/>
              <p:cNvSpPr/>
              <p:nvPr/>
            </p:nvSpPr>
            <p:spPr>
              <a:xfrm>
                <a:off x="4360956" y="1927789"/>
                <a:ext cx="325343" cy="196847"/>
              </a:xfrm>
              <a:prstGeom prst="roundRect">
                <a:avLst/>
              </a:prstGeom>
              <a:solidFill>
                <a:srgbClr val="E9C52B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45" name="สี่เหลี่ยมผืนผ้า 44"/>
              <p:cNvSpPr/>
              <p:nvPr/>
            </p:nvSpPr>
            <p:spPr>
              <a:xfrm>
                <a:off x="4268497" y="1831489"/>
                <a:ext cx="51025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sz="1400" b="1" dirty="0" err="1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สลก</a:t>
                </a:r>
                <a:r>
                  <a:rPr lang="th-TH" sz="1400" b="1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.</a:t>
                </a:r>
              </a:p>
            </p:txBody>
          </p:sp>
        </p:grpSp>
        <p:grpSp>
          <p:nvGrpSpPr>
            <p:cNvPr id="47" name="กลุ่ม 46"/>
            <p:cNvGrpSpPr/>
            <p:nvPr/>
          </p:nvGrpSpPr>
          <p:grpSpPr>
            <a:xfrm>
              <a:off x="4289806" y="1818789"/>
              <a:ext cx="510259" cy="307777"/>
              <a:chOff x="4268497" y="1831489"/>
              <a:chExt cx="510259" cy="307777"/>
            </a:xfrm>
            <a:effectLst>
              <a:outerShdw blurRad="50800" dist="38100" dir="2700000" sx="90000" sy="9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8" name="สี่เหลี่ยมผืนผ้ามุมมน 47"/>
              <p:cNvSpPr/>
              <p:nvPr/>
            </p:nvSpPr>
            <p:spPr>
              <a:xfrm>
                <a:off x="4360956" y="1927789"/>
                <a:ext cx="325343" cy="196847"/>
              </a:xfrm>
              <a:prstGeom prst="roundRect">
                <a:avLst/>
              </a:prstGeom>
              <a:solidFill>
                <a:srgbClr val="E9C52B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49" name="สี่เหลี่ยมผืนผ้า 48"/>
              <p:cNvSpPr/>
              <p:nvPr/>
            </p:nvSpPr>
            <p:spPr>
              <a:xfrm>
                <a:off x="4268497" y="1831489"/>
                <a:ext cx="51025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sz="1400" b="1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สอน.</a:t>
                </a:r>
              </a:p>
            </p:txBody>
          </p:sp>
        </p:grpSp>
        <p:grpSp>
          <p:nvGrpSpPr>
            <p:cNvPr id="50" name="กลุ่ม 49"/>
            <p:cNvGrpSpPr/>
            <p:nvPr/>
          </p:nvGrpSpPr>
          <p:grpSpPr>
            <a:xfrm>
              <a:off x="4730793" y="1817132"/>
              <a:ext cx="510259" cy="307777"/>
              <a:chOff x="4268497" y="1831489"/>
              <a:chExt cx="510259" cy="307777"/>
            </a:xfrm>
            <a:effectLst>
              <a:outerShdw blurRad="50800" dist="38100" dir="2700000" sx="90000" sy="9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1" name="สี่เหลี่ยมผืนผ้ามุมมน 50"/>
              <p:cNvSpPr/>
              <p:nvPr/>
            </p:nvSpPr>
            <p:spPr>
              <a:xfrm>
                <a:off x="4360956" y="1927789"/>
                <a:ext cx="325343" cy="196847"/>
              </a:xfrm>
              <a:prstGeom prst="roundRect">
                <a:avLst/>
              </a:prstGeom>
              <a:solidFill>
                <a:srgbClr val="E9C52B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52" name="สี่เหลี่ยมผืนผ้า 51"/>
              <p:cNvSpPr/>
              <p:nvPr/>
            </p:nvSpPr>
            <p:spPr>
              <a:xfrm>
                <a:off x="4268497" y="1831489"/>
                <a:ext cx="51025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sz="1400" b="1" dirty="0" err="1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สภ</a:t>
                </a:r>
                <a:r>
                  <a:rPr lang="th-TH" sz="1400" b="1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.</a:t>
                </a:r>
              </a:p>
            </p:txBody>
          </p:sp>
        </p:grpSp>
        <p:grpSp>
          <p:nvGrpSpPr>
            <p:cNvPr id="53" name="กลุ่ม 52"/>
            <p:cNvGrpSpPr/>
            <p:nvPr/>
          </p:nvGrpSpPr>
          <p:grpSpPr>
            <a:xfrm>
              <a:off x="5175364" y="1815475"/>
              <a:ext cx="510259" cy="307777"/>
              <a:chOff x="4268497" y="1831489"/>
              <a:chExt cx="510259" cy="307777"/>
            </a:xfrm>
            <a:effectLst>
              <a:outerShdw blurRad="50800" dist="38100" dir="2700000" sx="90000" sy="9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4" name="สี่เหลี่ยมผืนผ้ามุมมน 53"/>
              <p:cNvSpPr/>
              <p:nvPr/>
            </p:nvSpPr>
            <p:spPr>
              <a:xfrm>
                <a:off x="4360956" y="1927789"/>
                <a:ext cx="325343" cy="196847"/>
              </a:xfrm>
              <a:prstGeom prst="roundRect">
                <a:avLst/>
              </a:prstGeom>
              <a:solidFill>
                <a:srgbClr val="E9C52B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55" name="สี่เหลี่ยมผืนผ้า 54"/>
              <p:cNvSpPr/>
              <p:nvPr/>
            </p:nvSpPr>
            <p:spPr>
              <a:xfrm>
                <a:off x="4268497" y="1831489"/>
                <a:ext cx="51025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sz="1400" b="1" dirty="0" err="1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สว</a:t>
                </a:r>
                <a:r>
                  <a:rPr lang="th-TH" sz="1400" b="1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.</a:t>
                </a:r>
              </a:p>
            </p:txBody>
          </p:sp>
        </p:grpSp>
        <p:grpSp>
          <p:nvGrpSpPr>
            <p:cNvPr id="56" name="กลุ่ม 55"/>
            <p:cNvGrpSpPr/>
            <p:nvPr/>
          </p:nvGrpSpPr>
          <p:grpSpPr>
            <a:xfrm>
              <a:off x="5760394" y="2123252"/>
              <a:ext cx="510259" cy="307777"/>
              <a:chOff x="3898697" y="1847749"/>
              <a:chExt cx="510259" cy="307777"/>
            </a:xfrm>
            <a:effectLst>
              <a:outerShdw blurRad="50800" dist="38100" dir="2700000" sx="90000" sy="9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7" name="สี่เหลี่ยมผืนผ้ามุมมน 56"/>
              <p:cNvSpPr/>
              <p:nvPr/>
            </p:nvSpPr>
            <p:spPr>
              <a:xfrm>
                <a:off x="3986179" y="1927789"/>
                <a:ext cx="325343" cy="196847"/>
              </a:xfrm>
              <a:prstGeom prst="roundRect">
                <a:avLst/>
              </a:prstGeom>
              <a:solidFill>
                <a:srgbClr val="E9C52B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58" name="สี่เหลี่ยมผืนผ้า 57"/>
              <p:cNvSpPr/>
              <p:nvPr/>
            </p:nvSpPr>
            <p:spPr>
              <a:xfrm>
                <a:off x="3898697" y="1847749"/>
                <a:ext cx="51025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sz="1400" b="1" dirty="0" err="1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ศส</a:t>
                </a:r>
                <a:r>
                  <a:rPr lang="th-TH" sz="1400" b="1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.</a:t>
                </a:r>
              </a:p>
            </p:txBody>
          </p:sp>
        </p:grpSp>
        <p:grpSp>
          <p:nvGrpSpPr>
            <p:cNvPr id="59" name="กลุ่ม 58"/>
            <p:cNvGrpSpPr/>
            <p:nvPr/>
          </p:nvGrpSpPr>
          <p:grpSpPr>
            <a:xfrm>
              <a:off x="6943743" y="2354015"/>
              <a:ext cx="510259" cy="307777"/>
              <a:chOff x="3797974" y="1785365"/>
              <a:chExt cx="510259" cy="307777"/>
            </a:xfrm>
            <a:effectLst>
              <a:outerShdw blurRad="50800" dist="38100" dir="2700000" sx="90000" sy="9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60" name="สี่เหลี่ยมผืนผ้ามุมมน 59"/>
              <p:cNvSpPr/>
              <p:nvPr/>
            </p:nvSpPr>
            <p:spPr>
              <a:xfrm>
                <a:off x="3869348" y="1887539"/>
                <a:ext cx="325343" cy="196847"/>
              </a:xfrm>
              <a:prstGeom prst="roundRect">
                <a:avLst/>
              </a:prstGeom>
              <a:solidFill>
                <a:srgbClr val="E9C52B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61" name="สี่เหลี่ยมผืนผ้า 60"/>
              <p:cNvSpPr/>
              <p:nvPr/>
            </p:nvSpPr>
            <p:spPr>
              <a:xfrm>
                <a:off x="3797974" y="1785365"/>
                <a:ext cx="51025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sz="1400" b="1" dirty="0" err="1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สภ</a:t>
                </a:r>
                <a:r>
                  <a:rPr lang="th-TH" sz="1400" b="1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.</a:t>
                </a:r>
              </a:p>
            </p:txBody>
          </p:sp>
        </p:grpSp>
      </p:grpSp>
      <p:grpSp>
        <p:nvGrpSpPr>
          <p:cNvPr id="9" name="กลุ่ม 8"/>
          <p:cNvGrpSpPr/>
          <p:nvPr/>
        </p:nvGrpSpPr>
        <p:grpSpPr>
          <a:xfrm>
            <a:off x="697484" y="1648410"/>
            <a:ext cx="822662" cy="822960"/>
            <a:chOff x="1406360" y="433689"/>
            <a:chExt cx="772062" cy="789055"/>
          </a:xfrm>
        </p:grpSpPr>
        <p:sp>
          <p:nvSpPr>
            <p:cNvPr id="10" name="วงรี 9"/>
            <p:cNvSpPr/>
            <p:nvPr/>
          </p:nvSpPr>
          <p:spPr>
            <a:xfrm>
              <a:off x="1406360" y="433689"/>
              <a:ext cx="772062" cy="789055"/>
            </a:xfrm>
            <a:prstGeom prst="ellipse">
              <a:avLst/>
            </a:prstGeom>
            <a:solidFill>
              <a:srgbClr val="F3E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4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1" name="วงรี 10"/>
            <p:cNvSpPr/>
            <p:nvPr/>
          </p:nvSpPr>
          <p:spPr>
            <a:xfrm>
              <a:off x="1499775" y="524436"/>
              <a:ext cx="583547" cy="591671"/>
            </a:xfrm>
            <a:prstGeom prst="ellipse">
              <a:avLst/>
            </a:prstGeom>
            <a:solidFill>
              <a:srgbClr val="EED25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4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1530583" y="546354"/>
              <a:ext cx="528348" cy="4426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h-TH" sz="2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พ.ค.</a:t>
              </a:r>
            </a:p>
          </p:txBody>
        </p:sp>
      </p:grpSp>
      <p:grpSp>
        <p:nvGrpSpPr>
          <p:cNvPr id="62" name="กลุ่ม 61"/>
          <p:cNvGrpSpPr/>
          <p:nvPr/>
        </p:nvGrpSpPr>
        <p:grpSpPr>
          <a:xfrm>
            <a:off x="6079363" y="2384950"/>
            <a:ext cx="510259" cy="307777"/>
            <a:chOff x="4268497" y="1831489"/>
            <a:chExt cx="510259" cy="307777"/>
          </a:xfrm>
          <a:effectLst>
            <a:outerShdw blurRad="50800" dist="381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63" name="สี่เหลี่ยมผืนผ้ามุมมน 62"/>
            <p:cNvSpPr/>
            <p:nvPr/>
          </p:nvSpPr>
          <p:spPr>
            <a:xfrm>
              <a:off x="4360956" y="1927789"/>
              <a:ext cx="325343" cy="196847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4" name="สี่เหลี่ยมผืนผ้า 63"/>
            <p:cNvSpPr/>
            <p:nvPr/>
          </p:nvSpPr>
          <p:spPr>
            <a:xfrm>
              <a:off x="4268497" y="1831489"/>
              <a:ext cx="51025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1400" b="1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สลก</a:t>
              </a:r>
              <a:r>
                <a:rPr lang="th-TH" sz="1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</p:txBody>
        </p:sp>
      </p:grpSp>
      <p:grpSp>
        <p:nvGrpSpPr>
          <p:cNvPr id="65" name="กลุ่ม 64"/>
          <p:cNvGrpSpPr/>
          <p:nvPr/>
        </p:nvGrpSpPr>
        <p:grpSpPr>
          <a:xfrm>
            <a:off x="6500721" y="2384950"/>
            <a:ext cx="510259" cy="307777"/>
            <a:chOff x="4268497" y="1831489"/>
            <a:chExt cx="510259" cy="307777"/>
          </a:xfrm>
          <a:effectLst>
            <a:outerShdw blurRad="50800" dist="381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66" name="สี่เหลี่ยมผืนผ้ามุมมน 65"/>
            <p:cNvSpPr/>
            <p:nvPr/>
          </p:nvSpPr>
          <p:spPr>
            <a:xfrm>
              <a:off x="4360956" y="1927789"/>
              <a:ext cx="325343" cy="196847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7" name="สี่เหลี่ยมผืนผ้า 66"/>
            <p:cNvSpPr/>
            <p:nvPr/>
          </p:nvSpPr>
          <p:spPr>
            <a:xfrm>
              <a:off x="4268497" y="1831489"/>
              <a:ext cx="51025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1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สอน.</a:t>
              </a:r>
            </a:p>
          </p:txBody>
        </p:sp>
      </p:grpSp>
      <p:grpSp>
        <p:nvGrpSpPr>
          <p:cNvPr id="68" name="กลุ่ม 67"/>
          <p:cNvGrpSpPr/>
          <p:nvPr/>
        </p:nvGrpSpPr>
        <p:grpSpPr>
          <a:xfrm>
            <a:off x="6922658" y="2373770"/>
            <a:ext cx="510259" cy="307777"/>
            <a:chOff x="4268497" y="1831489"/>
            <a:chExt cx="510259" cy="298090"/>
          </a:xfrm>
          <a:effectLst>
            <a:outerShdw blurRad="50800" dist="381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69" name="สี่เหลี่ยมผืนผ้ามุมมน 68"/>
            <p:cNvSpPr/>
            <p:nvPr/>
          </p:nvSpPr>
          <p:spPr>
            <a:xfrm>
              <a:off x="4360956" y="1927791"/>
              <a:ext cx="325343" cy="196848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70" name="สี่เหลี่ยมผืนผ้า 69"/>
            <p:cNvSpPr/>
            <p:nvPr/>
          </p:nvSpPr>
          <p:spPr>
            <a:xfrm>
              <a:off x="4268497" y="1831489"/>
              <a:ext cx="510259" cy="2980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1400" b="1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สภ</a:t>
              </a:r>
              <a:r>
                <a:rPr lang="th-TH" sz="1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</p:txBody>
        </p:sp>
      </p:grpSp>
      <p:grpSp>
        <p:nvGrpSpPr>
          <p:cNvPr id="71" name="กลุ่ม 70"/>
          <p:cNvGrpSpPr/>
          <p:nvPr/>
        </p:nvGrpSpPr>
        <p:grpSpPr>
          <a:xfrm>
            <a:off x="7367229" y="2372112"/>
            <a:ext cx="510259" cy="307777"/>
            <a:chOff x="4268497" y="1831489"/>
            <a:chExt cx="510259" cy="298090"/>
          </a:xfrm>
          <a:effectLst>
            <a:outerShdw blurRad="50800" dist="381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72" name="สี่เหลี่ยมผืนผ้ามุมมน 71"/>
            <p:cNvSpPr/>
            <p:nvPr/>
          </p:nvSpPr>
          <p:spPr>
            <a:xfrm>
              <a:off x="4360956" y="1927789"/>
              <a:ext cx="325343" cy="196847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73" name="สี่เหลี่ยมผืนผ้า 72"/>
            <p:cNvSpPr/>
            <p:nvPr/>
          </p:nvSpPr>
          <p:spPr>
            <a:xfrm>
              <a:off x="4268497" y="1831489"/>
              <a:ext cx="510259" cy="2980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1400" b="1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สว</a:t>
              </a:r>
              <a:r>
                <a:rPr lang="th-TH" sz="1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</p:txBody>
        </p:sp>
      </p:grpSp>
      <p:grpSp>
        <p:nvGrpSpPr>
          <p:cNvPr id="74" name="กลุ่ม 73"/>
          <p:cNvGrpSpPr/>
          <p:nvPr/>
        </p:nvGrpSpPr>
        <p:grpSpPr>
          <a:xfrm>
            <a:off x="7797022" y="2372112"/>
            <a:ext cx="510259" cy="307777"/>
            <a:chOff x="4268497" y="1831489"/>
            <a:chExt cx="510259" cy="298090"/>
          </a:xfrm>
          <a:effectLst>
            <a:outerShdw blurRad="50800" dist="381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75" name="สี่เหลี่ยมผืนผ้ามุมมน 74"/>
            <p:cNvSpPr/>
            <p:nvPr/>
          </p:nvSpPr>
          <p:spPr>
            <a:xfrm>
              <a:off x="4360956" y="1927789"/>
              <a:ext cx="325343" cy="196847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76" name="สี่เหลี่ยมผืนผ้า 75"/>
            <p:cNvSpPr/>
            <p:nvPr/>
          </p:nvSpPr>
          <p:spPr>
            <a:xfrm>
              <a:off x="4268497" y="1831489"/>
              <a:ext cx="510259" cy="2980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1400" b="1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ศส</a:t>
              </a:r>
              <a:r>
                <a:rPr lang="th-TH" sz="1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</p:txBody>
        </p:sp>
      </p:grpSp>
      <p:grpSp>
        <p:nvGrpSpPr>
          <p:cNvPr id="77" name="กลุ่ม 76"/>
          <p:cNvGrpSpPr/>
          <p:nvPr/>
        </p:nvGrpSpPr>
        <p:grpSpPr>
          <a:xfrm>
            <a:off x="8216291" y="2384956"/>
            <a:ext cx="510259" cy="307777"/>
            <a:chOff x="4268497" y="1831489"/>
            <a:chExt cx="510259" cy="112281"/>
          </a:xfrm>
          <a:effectLst>
            <a:outerShdw blurRad="50800" dist="381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78" name="สี่เหลี่ยมผืนผ้ามุมมน 77"/>
            <p:cNvSpPr/>
            <p:nvPr/>
          </p:nvSpPr>
          <p:spPr>
            <a:xfrm>
              <a:off x="4360954" y="1865485"/>
              <a:ext cx="325343" cy="7781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79" name="สี่เหลี่ยมผืนผ้า 78"/>
            <p:cNvSpPr/>
            <p:nvPr/>
          </p:nvSpPr>
          <p:spPr>
            <a:xfrm>
              <a:off x="4268497" y="1831489"/>
              <a:ext cx="510259" cy="1122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1400" b="1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กกจ</a:t>
              </a:r>
              <a:r>
                <a:rPr lang="th-TH" sz="1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</p:txBody>
        </p:sp>
      </p:grpSp>
      <p:grpSp>
        <p:nvGrpSpPr>
          <p:cNvPr id="80" name="กลุ่ม 79"/>
          <p:cNvGrpSpPr/>
          <p:nvPr/>
        </p:nvGrpSpPr>
        <p:grpSpPr>
          <a:xfrm>
            <a:off x="6095324" y="2686739"/>
            <a:ext cx="510259" cy="307777"/>
            <a:chOff x="4268497" y="1831489"/>
            <a:chExt cx="510259" cy="307777"/>
          </a:xfrm>
          <a:effectLst>
            <a:outerShdw blurRad="50800" dist="381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81" name="สี่เหลี่ยมผืนผ้ามุมมน 80"/>
            <p:cNvSpPr/>
            <p:nvPr/>
          </p:nvSpPr>
          <p:spPr>
            <a:xfrm>
              <a:off x="4360956" y="1927789"/>
              <a:ext cx="325343" cy="196847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82" name="สี่เหลี่ยมผืนผ้า 81"/>
            <p:cNvSpPr/>
            <p:nvPr/>
          </p:nvSpPr>
          <p:spPr>
            <a:xfrm>
              <a:off x="4268497" y="1831489"/>
              <a:ext cx="51025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1400" b="1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สลก</a:t>
              </a:r>
              <a:r>
                <a:rPr lang="th-TH" sz="1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</p:txBody>
        </p:sp>
      </p:grpSp>
      <p:grpSp>
        <p:nvGrpSpPr>
          <p:cNvPr id="83" name="กลุ่ม 82"/>
          <p:cNvGrpSpPr/>
          <p:nvPr/>
        </p:nvGrpSpPr>
        <p:grpSpPr>
          <a:xfrm>
            <a:off x="6525941" y="2683425"/>
            <a:ext cx="510259" cy="307777"/>
            <a:chOff x="4268497" y="1831489"/>
            <a:chExt cx="510259" cy="307777"/>
          </a:xfrm>
          <a:effectLst>
            <a:outerShdw blurRad="50800" dist="381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84" name="สี่เหลี่ยมผืนผ้ามุมมน 83"/>
            <p:cNvSpPr/>
            <p:nvPr/>
          </p:nvSpPr>
          <p:spPr>
            <a:xfrm>
              <a:off x="4360956" y="1927789"/>
              <a:ext cx="325343" cy="196847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85" name="สี่เหลี่ยมผืนผ้า 84"/>
            <p:cNvSpPr/>
            <p:nvPr/>
          </p:nvSpPr>
          <p:spPr>
            <a:xfrm>
              <a:off x="4268497" y="1831489"/>
              <a:ext cx="51025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1400" b="1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สว</a:t>
              </a:r>
              <a:r>
                <a:rPr lang="th-TH" sz="1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</p:txBody>
        </p:sp>
      </p:grpSp>
      <p:grpSp>
        <p:nvGrpSpPr>
          <p:cNvPr id="86" name="กลุ่ม 85"/>
          <p:cNvGrpSpPr/>
          <p:nvPr/>
        </p:nvGrpSpPr>
        <p:grpSpPr>
          <a:xfrm>
            <a:off x="6936684" y="2673901"/>
            <a:ext cx="510259" cy="307777"/>
            <a:chOff x="4268497" y="1831489"/>
            <a:chExt cx="510259" cy="298090"/>
          </a:xfrm>
          <a:effectLst>
            <a:outerShdw blurRad="50800" dist="381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สี่เหลี่ยมผืนผ้ามุมมน 86"/>
            <p:cNvSpPr/>
            <p:nvPr/>
          </p:nvSpPr>
          <p:spPr>
            <a:xfrm>
              <a:off x="4360956" y="1927789"/>
              <a:ext cx="325343" cy="196847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88" name="สี่เหลี่ยมผืนผ้า 87"/>
            <p:cNvSpPr/>
            <p:nvPr/>
          </p:nvSpPr>
          <p:spPr>
            <a:xfrm>
              <a:off x="4268497" y="1831489"/>
              <a:ext cx="510259" cy="2980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1400" b="1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ศส</a:t>
              </a:r>
              <a:r>
                <a:rPr lang="th-TH" sz="1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</p:txBody>
        </p:sp>
      </p:grpSp>
      <p:cxnSp>
        <p:nvCxnSpPr>
          <p:cNvPr id="3" name="ลูกศรเชื่อมต่อแบบตรง 2"/>
          <p:cNvCxnSpPr/>
          <p:nvPr/>
        </p:nvCxnSpPr>
        <p:spPr>
          <a:xfrm>
            <a:off x="5694680" y="1318551"/>
            <a:ext cx="44457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1" name="กลุ่ม 90"/>
          <p:cNvGrpSpPr/>
          <p:nvPr/>
        </p:nvGrpSpPr>
        <p:grpSpPr>
          <a:xfrm>
            <a:off x="5211246" y="3461073"/>
            <a:ext cx="510259" cy="307777"/>
            <a:chOff x="4268497" y="1831489"/>
            <a:chExt cx="510259" cy="307777"/>
          </a:xfrm>
          <a:effectLst>
            <a:outerShdw blurRad="50800" dist="38100" dir="2700000" sx="90000" sy="90000" algn="tl" rotWithShape="0">
              <a:prstClr val="black">
                <a:alpha val="40000"/>
              </a:prstClr>
            </a:outerShdw>
          </a:effectLst>
        </p:grpSpPr>
        <p:sp>
          <p:nvSpPr>
            <p:cNvPr id="92" name="สี่เหลี่ยมผืนผ้ามุมมน 91"/>
            <p:cNvSpPr/>
            <p:nvPr/>
          </p:nvSpPr>
          <p:spPr>
            <a:xfrm>
              <a:off x="4360956" y="1927789"/>
              <a:ext cx="325343" cy="196847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3" name="สี่เหลี่ยมผืนผ้า 92"/>
            <p:cNvSpPr/>
            <p:nvPr/>
          </p:nvSpPr>
          <p:spPr>
            <a:xfrm>
              <a:off x="4268497" y="1831489"/>
              <a:ext cx="51025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1400" b="1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สภ</a:t>
              </a:r>
              <a:r>
                <a:rPr lang="th-TH" sz="1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</p:txBody>
        </p:sp>
      </p:grpSp>
      <p:sp>
        <p:nvSpPr>
          <p:cNvPr id="25" name="วงรี 24"/>
          <p:cNvSpPr/>
          <p:nvPr/>
        </p:nvSpPr>
        <p:spPr>
          <a:xfrm>
            <a:off x="1793084" y="5334448"/>
            <a:ext cx="5384703" cy="153957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50800" cmpd="thickThin">
            <a:noFill/>
          </a:ln>
          <a:effectLst>
            <a:softEdge rad="127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จัดให้มีสบู่เหลวล้างมือ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ประชาสัมพันธ์เมนูและประกาศร้านติดดาว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จัดความรู้หมุนเวียนทุก 3 เดือน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 rot="875755">
            <a:off x="5229773" y="5620548"/>
            <a:ext cx="1788754" cy="369332"/>
          </a:xfrm>
          <a:prstGeom prst="rect">
            <a:avLst/>
          </a:prstGeom>
          <a:noFill/>
          <a:ln w="50800" cmpd="thickThin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ตลอดปีงบประมาณ</a:t>
            </a:r>
            <a:endParaRPr lang="th-TH" sz="18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9019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สำหรับห้องประชุม">
  <a:themeElements>
    <a:clrScheme name="อิออนสำหรับห้องประชุม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อิออนสำหรับห้องประชุม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อิออนสำหรับห้องประชุม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1120</TotalTime>
  <Words>630</Words>
  <Application>Microsoft Office PowerPoint</Application>
  <PresentationFormat>นำเสนอทางหน้าจอ (4:3)</PresentationFormat>
  <Paragraphs>61</Paragraphs>
  <Slides>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3" baseType="lpstr">
      <vt:lpstr>Angsana New</vt:lpstr>
      <vt:lpstr>Arial</vt:lpstr>
      <vt:lpstr>Century Gothic</vt:lpstr>
      <vt:lpstr>Cordia New</vt:lpstr>
      <vt:lpstr>Tahoma</vt:lpstr>
      <vt:lpstr>TH SarabunPSK</vt:lpstr>
      <vt:lpstr>Wingdings 3</vt:lpstr>
      <vt:lpstr>อิออนสำหรับห้องประชุม</vt:lpstr>
      <vt:lpstr>โรงอาหารแห่งความรอบรู้ด้านสุขภาพ  (Health Literate Canteen)</vt:lpstr>
      <vt:lpstr>11 ข้อ ใน 66 Key message</vt:lpstr>
      <vt:lpstr>11 ข้อ ใน 66 Key message</vt:lpstr>
      <vt:lpstr>11 ข้อ ใน 66 Key message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Mr.KKD</cp:lastModifiedBy>
  <cp:revision>48</cp:revision>
  <dcterms:created xsi:type="dcterms:W3CDTF">2018-04-26T06:25:06Z</dcterms:created>
  <dcterms:modified xsi:type="dcterms:W3CDTF">2018-05-15T04:49:58Z</dcterms:modified>
</cp:coreProperties>
</file>